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147475023" r:id="rId5"/>
    <p:sldId id="2147475017" r:id="rId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DF1E9"/>
    <a:srgbClr val="F1F8EC"/>
    <a:srgbClr val="FBE5D6"/>
    <a:srgbClr val="E2F0D9"/>
    <a:srgbClr val="D3E6F7"/>
    <a:srgbClr val="FADAD1"/>
    <a:srgbClr val="FF9999"/>
    <a:srgbClr val="EAF2FA"/>
    <a:srgbClr val="194E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2EEAAC-1AEB-4942-8A39-C421217EDE1B}" v="56" dt="2024-08-26T06:30:35.248"/>
    <p1510:client id="{A5406ECA-052C-D9CB-B97F-70A624605D06}" v="7" dt="2024-08-26T06:04:17.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29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312" tIns="45656" rIns="91312" bIns="45656" rtlCol="0"/>
          <a:lstStyle>
            <a:lvl1pPr algn="r">
              <a:defRPr sz="1200"/>
            </a:lvl1pPr>
          </a:lstStyle>
          <a:p>
            <a:fld id="{CA2D0E19-6AC5-449B-B635-AA4B8C345A90}" type="datetimeFigureOut">
              <a:rPr kumimoji="1" lang="ja-JP" altLang="en-US" smtClean="0"/>
              <a:t>2024/9/26</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77027"/>
            <a:ext cx="5437506" cy="3908187"/>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312" tIns="45656" rIns="91312" bIns="45656" rtlCol="0" anchor="b"/>
          <a:lstStyle>
            <a:lvl1pPr algn="r">
              <a:defRPr sz="1200"/>
            </a:lvl1pPr>
          </a:lstStyle>
          <a:p>
            <a:fld id="{6FF978FF-424F-47F2-A26B-528A08A5D191}" type="slidenum">
              <a:rPr kumimoji="1" lang="ja-JP" altLang="en-US" smtClean="0"/>
              <a:t>‹#›</a:t>
            </a:fld>
            <a:endParaRPr kumimoji="1" lang="ja-JP" altLang="en-US"/>
          </a:p>
        </p:txBody>
      </p:sp>
    </p:spTree>
    <p:extLst>
      <p:ext uri="{BB962C8B-B14F-4D97-AF65-F5344CB8AC3E}">
        <p14:creationId xmlns:p14="http://schemas.microsoft.com/office/powerpoint/2010/main" val="2889823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FF978FF-424F-47F2-A26B-528A08A5D191}" type="slidenum">
              <a:rPr kumimoji="1" lang="ja-JP" altLang="en-US" smtClean="0"/>
              <a:t>1</a:t>
            </a:fld>
            <a:endParaRPr kumimoji="1" lang="ja-JP" altLang="en-US"/>
          </a:p>
        </p:txBody>
      </p:sp>
    </p:spTree>
    <p:extLst>
      <p:ext uri="{BB962C8B-B14F-4D97-AF65-F5344CB8AC3E}">
        <p14:creationId xmlns:p14="http://schemas.microsoft.com/office/powerpoint/2010/main" val="84610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FF978FF-424F-47F2-A26B-528A08A5D191}" type="slidenum">
              <a:rPr kumimoji="1" lang="ja-JP" altLang="en-US" smtClean="0"/>
              <a:t>2</a:t>
            </a:fld>
            <a:endParaRPr kumimoji="1" lang="ja-JP" altLang="en-US"/>
          </a:p>
        </p:txBody>
      </p:sp>
    </p:spTree>
    <p:extLst>
      <p:ext uri="{BB962C8B-B14F-4D97-AF65-F5344CB8AC3E}">
        <p14:creationId xmlns:p14="http://schemas.microsoft.com/office/powerpoint/2010/main" val="81356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3475254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91805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3966303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3777026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4109695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3339632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1847401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220282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3817121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347955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3CB06B-73D0-4325-9424-C2C48A929BB6}" type="datetimeFigureOut">
              <a:rPr kumimoji="1" lang="ja-JP" altLang="en-US" smtClean="0"/>
              <a:t>2024/9/26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210672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23CB06B-73D0-4325-9424-C2C48A929BB6}" type="datetimeFigureOut">
              <a:rPr kumimoji="1" lang="ja-JP" altLang="en-US" smtClean="0"/>
              <a:t>2024/9/26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DD9BA31-80CB-4993-A69E-B63C39B1BD43}" type="slidenum">
              <a:rPr kumimoji="1" lang="ja-JP" altLang="en-US" smtClean="0"/>
              <a:t>‹#›</a:t>
            </a:fld>
            <a:endParaRPr kumimoji="1" lang="ja-JP" altLang="en-US"/>
          </a:p>
        </p:txBody>
      </p:sp>
    </p:spTree>
    <p:extLst>
      <p:ext uri="{BB962C8B-B14F-4D97-AF65-F5344CB8AC3E}">
        <p14:creationId xmlns:p14="http://schemas.microsoft.com/office/powerpoint/2010/main" val="3848483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9.png"/><Relationship Id="rId18" Type="http://schemas.openxmlformats.org/officeDocument/2006/relationships/image" Target="../media/image13.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8.png"/><Relationship Id="rId17" Type="http://schemas.openxmlformats.org/officeDocument/2006/relationships/image" Target="../media/image12.png"/><Relationship Id="rId2" Type="http://schemas.openxmlformats.org/officeDocument/2006/relationships/notesSlide" Target="../notesSlides/notesSlide1.xml"/><Relationship Id="rId16" Type="http://schemas.openxmlformats.org/officeDocument/2006/relationships/image" Target="../media/image12.svg"/><Relationship Id="rId1" Type="http://schemas.openxmlformats.org/officeDocument/2006/relationships/slideLayout" Target="../slideLayouts/slideLayout1.xml"/><Relationship Id="rId6" Type="http://schemas.openxmlformats.org/officeDocument/2006/relationships/hyperlink" Target="http://localhost/" TargetMode="External"/><Relationship Id="rId11" Type="http://schemas.openxmlformats.org/officeDocument/2006/relationships/image" Target="../media/image7.jpeg"/><Relationship Id="rId5" Type="http://schemas.openxmlformats.org/officeDocument/2006/relationships/image" Target="../media/image3.png"/><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image" Target="../media/image5.png"/><Relationship Id="rId14" Type="http://schemas.openxmlformats.org/officeDocument/2006/relationships/image" Target="../media/image10.png"/></Relationships>
</file>

<file path=ppt/slides/_rels/slide2.xml.rels><?xml version="1.0" encoding="UTF-8" standalone="yes"?>
<Relationships xmlns="http://schemas.openxmlformats.org/package/2006/relationships"><Relationship Id="rId8" Type="http://schemas.openxmlformats.org/officeDocument/2006/relationships/hyperlink" Target="http://localhost/" TargetMode="Externa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2.png"/><Relationship Id="rId4" Type="http://schemas.openxmlformats.org/officeDocument/2006/relationships/image" Target="../media/image14.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6" name="四角形: 角を丸くする 1045">
            <a:extLst>
              <a:ext uri="{FF2B5EF4-FFF2-40B4-BE49-F238E27FC236}">
                <a16:creationId xmlns:a16="http://schemas.microsoft.com/office/drawing/2014/main" id="{577FA884-5D27-19E8-E4D9-EFCC6CE8AF04}"/>
              </a:ext>
            </a:extLst>
          </p:cNvPr>
          <p:cNvSpPr/>
          <p:nvPr/>
        </p:nvSpPr>
        <p:spPr>
          <a:xfrm>
            <a:off x="4758497" y="4031197"/>
            <a:ext cx="1650392" cy="358194"/>
          </a:xfrm>
          <a:prstGeom prst="roundRect">
            <a:avLst/>
          </a:prstGeom>
          <a:solidFill>
            <a:srgbClr val="D3E6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3" name="四角形: 角を丸くする 1042">
            <a:extLst>
              <a:ext uri="{FF2B5EF4-FFF2-40B4-BE49-F238E27FC236}">
                <a16:creationId xmlns:a16="http://schemas.microsoft.com/office/drawing/2014/main" id="{17BAF08E-15F1-7A88-4970-306714AB2448}"/>
              </a:ext>
            </a:extLst>
          </p:cNvPr>
          <p:cNvSpPr/>
          <p:nvPr/>
        </p:nvSpPr>
        <p:spPr>
          <a:xfrm>
            <a:off x="2559364" y="3922757"/>
            <a:ext cx="1739274" cy="1225685"/>
          </a:xfrm>
          <a:prstGeom prst="roundRect">
            <a:avLst>
              <a:gd name="adj" fmla="val 4875"/>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62" name="フリーフォーム: 図形 1061">
            <a:extLst>
              <a:ext uri="{FF2B5EF4-FFF2-40B4-BE49-F238E27FC236}">
                <a16:creationId xmlns:a16="http://schemas.microsoft.com/office/drawing/2014/main" id="{C32A3AFA-843D-F326-9FE5-2DAB882A78ED}"/>
              </a:ext>
            </a:extLst>
          </p:cNvPr>
          <p:cNvSpPr/>
          <p:nvPr/>
        </p:nvSpPr>
        <p:spPr>
          <a:xfrm>
            <a:off x="188233" y="2311557"/>
            <a:ext cx="3201372" cy="1644039"/>
          </a:xfrm>
          <a:custGeom>
            <a:avLst/>
            <a:gdLst>
              <a:gd name="connsiteX0" fmla="*/ 81092 w 3201372"/>
              <a:gd name="connsiteY0" fmla="*/ 0 h 1257194"/>
              <a:gd name="connsiteX1" fmla="*/ 3120280 w 3201372"/>
              <a:gd name="connsiteY1" fmla="*/ 0 h 1257194"/>
              <a:gd name="connsiteX2" fmla="*/ 3201372 w 3201372"/>
              <a:gd name="connsiteY2" fmla="*/ 81092 h 1257194"/>
              <a:gd name="connsiteX3" fmla="*/ 3201372 w 3201372"/>
              <a:gd name="connsiteY3" fmla="*/ 1034644 h 1257194"/>
              <a:gd name="connsiteX4" fmla="*/ 3120280 w 3201372"/>
              <a:gd name="connsiteY4" fmla="*/ 1115736 h 1257194"/>
              <a:gd name="connsiteX5" fmla="*/ 2490745 w 3201372"/>
              <a:gd name="connsiteY5" fmla="*/ 1115736 h 1257194"/>
              <a:gd name="connsiteX6" fmla="*/ 2601693 w 3201372"/>
              <a:gd name="connsiteY6" fmla="*/ 1257194 h 1257194"/>
              <a:gd name="connsiteX7" fmla="*/ 2329280 w 3201372"/>
              <a:gd name="connsiteY7" fmla="*/ 1115736 h 1257194"/>
              <a:gd name="connsiteX8" fmla="*/ 81092 w 3201372"/>
              <a:gd name="connsiteY8" fmla="*/ 1115736 h 1257194"/>
              <a:gd name="connsiteX9" fmla="*/ 0 w 3201372"/>
              <a:gd name="connsiteY9" fmla="*/ 1034644 h 1257194"/>
              <a:gd name="connsiteX10" fmla="*/ 0 w 3201372"/>
              <a:gd name="connsiteY10" fmla="*/ 81092 h 1257194"/>
              <a:gd name="connsiteX11" fmla="*/ 81092 w 3201372"/>
              <a:gd name="connsiteY11" fmla="*/ 0 h 125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1372" h="1257194">
                <a:moveTo>
                  <a:pt x="81092" y="0"/>
                </a:moveTo>
                <a:lnTo>
                  <a:pt x="3120280" y="0"/>
                </a:lnTo>
                <a:cubicBezTo>
                  <a:pt x="3165066" y="0"/>
                  <a:pt x="3201372" y="36306"/>
                  <a:pt x="3201372" y="81092"/>
                </a:cubicBezTo>
                <a:lnTo>
                  <a:pt x="3201372" y="1034644"/>
                </a:lnTo>
                <a:cubicBezTo>
                  <a:pt x="3201372" y="1079430"/>
                  <a:pt x="3165066" y="1115736"/>
                  <a:pt x="3120280" y="1115736"/>
                </a:cubicBezTo>
                <a:lnTo>
                  <a:pt x="2490745" y="1115736"/>
                </a:lnTo>
                <a:lnTo>
                  <a:pt x="2601693" y="1257194"/>
                </a:lnTo>
                <a:lnTo>
                  <a:pt x="2329280" y="1115736"/>
                </a:lnTo>
                <a:lnTo>
                  <a:pt x="81092" y="1115736"/>
                </a:lnTo>
                <a:cubicBezTo>
                  <a:pt x="36306" y="1115736"/>
                  <a:pt x="0" y="1079430"/>
                  <a:pt x="0" y="1034644"/>
                </a:cubicBezTo>
                <a:lnTo>
                  <a:pt x="0" y="81092"/>
                </a:lnTo>
                <a:cubicBezTo>
                  <a:pt x="0" y="36306"/>
                  <a:pt x="36306" y="0"/>
                  <a:pt x="81092" y="0"/>
                </a:cubicBezTo>
                <a:close/>
              </a:path>
            </a:pathLst>
          </a:custGeom>
          <a:solidFill>
            <a:srgbClr val="F1F8EC"/>
          </a:solidFill>
          <a:ln w="1270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063" name="フリーフォーム: 図形 1062">
            <a:extLst>
              <a:ext uri="{FF2B5EF4-FFF2-40B4-BE49-F238E27FC236}">
                <a16:creationId xmlns:a16="http://schemas.microsoft.com/office/drawing/2014/main" id="{9CB77323-7513-6F55-F0A1-4746DFB91AE1}"/>
              </a:ext>
            </a:extLst>
          </p:cNvPr>
          <p:cNvSpPr/>
          <p:nvPr/>
        </p:nvSpPr>
        <p:spPr>
          <a:xfrm flipH="1">
            <a:off x="3468395" y="2311557"/>
            <a:ext cx="3201372" cy="1644039"/>
          </a:xfrm>
          <a:custGeom>
            <a:avLst/>
            <a:gdLst>
              <a:gd name="connsiteX0" fmla="*/ 81092 w 3201372"/>
              <a:gd name="connsiteY0" fmla="*/ 0 h 1257194"/>
              <a:gd name="connsiteX1" fmla="*/ 3120280 w 3201372"/>
              <a:gd name="connsiteY1" fmla="*/ 0 h 1257194"/>
              <a:gd name="connsiteX2" fmla="*/ 3201372 w 3201372"/>
              <a:gd name="connsiteY2" fmla="*/ 81092 h 1257194"/>
              <a:gd name="connsiteX3" fmla="*/ 3201372 w 3201372"/>
              <a:gd name="connsiteY3" fmla="*/ 1034644 h 1257194"/>
              <a:gd name="connsiteX4" fmla="*/ 3120280 w 3201372"/>
              <a:gd name="connsiteY4" fmla="*/ 1115736 h 1257194"/>
              <a:gd name="connsiteX5" fmla="*/ 2490745 w 3201372"/>
              <a:gd name="connsiteY5" fmla="*/ 1115736 h 1257194"/>
              <a:gd name="connsiteX6" fmla="*/ 2601693 w 3201372"/>
              <a:gd name="connsiteY6" fmla="*/ 1257194 h 1257194"/>
              <a:gd name="connsiteX7" fmla="*/ 2329280 w 3201372"/>
              <a:gd name="connsiteY7" fmla="*/ 1115736 h 1257194"/>
              <a:gd name="connsiteX8" fmla="*/ 81092 w 3201372"/>
              <a:gd name="connsiteY8" fmla="*/ 1115736 h 1257194"/>
              <a:gd name="connsiteX9" fmla="*/ 0 w 3201372"/>
              <a:gd name="connsiteY9" fmla="*/ 1034644 h 1257194"/>
              <a:gd name="connsiteX10" fmla="*/ 0 w 3201372"/>
              <a:gd name="connsiteY10" fmla="*/ 81092 h 1257194"/>
              <a:gd name="connsiteX11" fmla="*/ 81092 w 3201372"/>
              <a:gd name="connsiteY11" fmla="*/ 0 h 1257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1372" h="1257194">
                <a:moveTo>
                  <a:pt x="81092" y="0"/>
                </a:moveTo>
                <a:lnTo>
                  <a:pt x="3120280" y="0"/>
                </a:lnTo>
                <a:cubicBezTo>
                  <a:pt x="3165066" y="0"/>
                  <a:pt x="3201372" y="36306"/>
                  <a:pt x="3201372" y="81092"/>
                </a:cubicBezTo>
                <a:lnTo>
                  <a:pt x="3201372" y="1034644"/>
                </a:lnTo>
                <a:cubicBezTo>
                  <a:pt x="3201372" y="1079430"/>
                  <a:pt x="3165066" y="1115736"/>
                  <a:pt x="3120280" y="1115736"/>
                </a:cubicBezTo>
                <a:lnTo>
                  <a:pt x="2490745" y="1115736"/>
                </a:lnTo>
                <a:lnTo>
                  <a:pt x="2601693" y="1257194"/>
                </a:lnTo>
                <a:lnTo>
                  <a:pt x="2329280" y="1115736"/>
                </a:lnTo>
                <a:lnTo>
                  <a:pt x="81092" y="1115736"/>
                </a:lnTo>
                <a:cubicBezTo>
                  <a:pt x="36306" y="1115736"/>
                  <a:pt x="0" y="1079430"/>
                  <a:pt x="0" y="1034644"/>
                </a:cubicBezTo>
                <a:lnTo>
                  <a:pt x="0" y="81092"/>
                </a:lnTo>
                <a:cubicBezTo>
                  <a:pt x="0" y="36306"/>
                  <a:pt x="36306" y="0"/>
                  <a:pt x="81092" y="0"/>
                </a:cubicBezTo>
                <a:close/>
              </a:path>
            </a:pathLst>
          </a:custGeom>
          <a:solidFill>
            <a:srgbClr val="FDF1E9"/>
          </a:solidFill>
          <a:ln w="127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054" name="二等辺三角形 1053">
            <a:extLst>
              <a:ext uri="{FF2B5EF4-FFF2-40B4-BE49-F238E27FC236}">
                <a16:creationId xmlns:a16="http://schemas.microsoft.com/office/drawing/2014/main" id="{64CEFE0A-8358-A52D-3131-141D67822B12}"/>
              </a:ext>
            </a:extLst>
          </p:cNvPr>
          <p:cNvSpPr/>
          <p:nvPr/>
        </p:nvSpPr>
        <p:spPr>
          <a:xfrm rot="10800000">
            <a:off x="5099114" y="4354559"/>
            <a:ext cx="322821" cy="83281"/>
          </a:xfrm>
          <a:prstGeom prst="triangle">
            <a:avLst/>
          </a:prstGeom>
          <a:solidFill>
            <a:srgbClr val="D3E6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1" name="フリーフォーム: 図形 1200">
            <a:extLst>
              <a:ext uri="{FF2B5EF4-FFF2-40B4-BE49-F238E27FC236}">
                <a16:creationId xmlns:a16="http://schemas.microsoft.com/office/drawing/2014/main" id="{79DFCD81-8645-EBB3-1F12-F7AE39C2433B}"/>
              </a:ext>
            </a:extLst>
          </p:cNvPr>
          <p:cNvSpPr/>
          <p:nvPr/>
        </p:nvSpPr>
        <p:spPr>
          <a:xfrm>
            <a:off x="3979758" y="2610255"/>
            <a:ext cx="2563917" cy="832400"/>
          </a:xfrm>
          <a:custGeom>
            <a:avLst/>
            <a:gdLst>
              <a:gd name="connsiteX0" fmla="*/ 73048 w 2563917"/>
              <a:gd name="connsiteY0" fmla="*/ 0 h 814916"/>
              <a:gd name="connsiteX1" fmla="*/ 2539127 w 2563917"/>
              <a:gd name="connsiteY1" fmla="*/ 0 h 814916"/>
              <a:gd name="connsiteX2" fmla="*/ 2563917 w 2563917"/>
              <a:gd name="connsiteY2" fmla="*/ 24790 h 814916"/>
              <a:gd name="connsiteX3" fmla="*/ 2563917 w 2563917"/>
              <a:gd name="connsiteY3" fmla="*/ 790126 h 814916"/>
              <a:gd name="connsiteX4" fmla="*/ 2539127 w 2563917"/>
              <a:gd name="connsiteY4" fmla="*/ 814916 h 814916"/>
              <a:gd name="connsiteX5" fmla="*/ 73048 w 2563917"/>
              <a:gd name="connsiteY5" fmla="*/ 814916 h 814916"/>
              <a:gd name="connsiteX6" fmla="*/ 48258 w 2563917"/>
              <a:gd name="connsiteY6" fmla="*/ 790126 h 814916"/>
              <a:gd name="connsiteX7" fmla="*/ 48258 w 2563917"/>
              <a:gd name="connsiteY7" fmla="*/ 326009 h 814916"/>
              <a:gd name="connsiteX8" fmla="*/ 0 w 2563917"/>
              <a:gd name="connsiteY8" fmla="*/ 292974 h 814916"/>
              <a:gd name="connsiteX9" fmla="*/ 48258 w 2563917"/>
              <a:gd name="connsiteY9" fmla="*/ 259940 h 814916"/>
              <a:gd name="connsiteX10" fmla="*/ 48258 w 2563917"/>
              <a:gd name="connsiteY10" fmla="*/ 24790 h 814916"/>
              <a:gd name="connsiteX11" fmla="*/ 73048 w 2563917"/>
              <a:gd name="connsiteY11" fmla="*/ 0 h 814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63917" h="814916">
                <a:moveTo>
                  <a:pt x="73048" y="0"/>
                </a:moveTo>
                <a:lnTo>
                  <a:pt x="2539127" y="0"/>
                </a:lnTo>
                <a:cubicBezTo>
                  <a:pt x="2552818" y="0"/>
                  <a:pt x="2563917" y="11099"/>
                  <a:pt x="2563917" y="24790"/>
                </a:cubicBezTo>
                <a:lnTo>
                  <a:pt x="2563917" y="790126"/>
                </a:lnTo>
                <a:cubicBezTo>
                  <a:pt x="2563917" y="803817"/>
                  <a:pt x="2552818" y="814916"/>
                  <a:pt x="2539127" y="814916"/>
                </a:cubicBezTo>
                <a:lnTo>
                  <a:pt x="73048" y="814916"/>
                </a:lnTo>
                <a:cubicBezTo>
                  <a:pt x="59357" y="814916"/>
                  <a:pt x="48258" y="803817"/>
                  <a:pt x="48258" y="790126"/>
                </a:cubicBezTo>
                <a:lnTo>
                  <a:pt x="48258" y="326009"/>
                </a:lnTo>
                <a:lnTo>
                  <a:pt x="0" y="292974"/>
                </a:lnTo>
                <a:lnTo>
                  <a:pt x="48258" y="259940"/>
                </a:lnTo>
                <a:lnTo>
                  <a:pt x="48258" y="24790"/>
                </a:lnTo>
                <a:cubicBezTo>
                  <a:pt x="48258" y="11099"/>
                  <a:pt x="59357" y="0"/>
                  <a:pt x="73048" y="0"/>
                </a:cubicBezTo>
                <a:close/>
              </a:path>
            </a:pathLst>
          </a:custGeom>
          <a:solidFill>
            <a:schemeClr val="bg1"/>
          </a:solid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n w="9525">
                <a:solidFill>
                  <a:schemeClr val="tx1"/>
                </a:solidFill>
              </a:ln>
            </a:endParaRPr>
          </a:p>
        </p:txBody>
      </p:sp>
      <p:grpSp>
        <p:nvGrpSpPr>
          <p:cNvPr id="1027" name="グループ化 1026">
            <a:extLst>
              <a:ext uri="{FF2B5EF4-FFF2-40B4-BE49-F238E27FC236}">
                <a16:creationId xmlns:a16="http://schemas.microsoft.com/office/drawing/2014/main" id="{2D3144BA-1D4D-222C-D04C-B8DA7A8AEB52}"/>
              </a:ext>
            </a:extLst>
          </p:cNvPr>
          <p:cNvGrpSpPr/>
          <p:nvPr/>
        </p:nvGrpSpPr>
        <p:grpSpPr>
          <a:xfrm>
            <a:off x="4413015" y="8949160"/>
            <a:ext cx="2231253" cy="566847"/>
            <a:chOff x="4413015" y="8949160"/>
            <a:chExt cx="2231253" cy="566847"/>
          </a:xfrm>
          <a:solidFill>
            <a:schemeClr val="accent6">
              <a:lumMod val="20000"/>
              <a:lumOff val="80000"/>
            </a:schemeClr>
          </a:solidFill>
        </p:grpSpPr>
        <p:sp>
          <p:nvSpPr>
            <p:cNvPr id="1025" name="四角形: 角を丸くする 1024">
              <a:extLst>
                <a:ext uri="{FF2B5EF4-FFF2-40B4-BE49-F238E27FC236}">
                  <a16:creationId xmlns:a16="http://schemas.microsoft.com/office/drawing/2014/main" id="{DD8586DD-DF92-C9B6-03B3-CA556F95092D}"/>
                </a:ext>
              </a:extLst>
            </p:cNvPr>
            <p:cNvSpPr/>
            <p:nvPr/>
          </p:nvSpPr>
          <p:spPr>
            <a:xfrm>
              <a:off x="4413920" y="8949160"/>
              <a:ext cx="2230348" cy="155083"/>
            </a:xfrm>
            <a:prstGeom prst="roundRect">
              <a:avLst>
                <a:gd name="adj" fmla="val 0"/>
              </a:avLst>
            </a:prstGeom>
            <a:grpFill/>
            <a:ln w="12700">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6" name="四角形: 角を丸くする 1025">
              <a:extLst>
                <a:ext uri="{FF2B5EF4-FFF2-40B4-BE49-F238E27FC236}">
                  <a16:creationId xmlns:a16="http://schemas.microsoft.com/office/drawing/2014/main" id="{19D23FB1-00B5-C3D9-BF9E-A8E6701FFA67}"/>
                </a:ext>
              </a:extLst>
            </p:cNvPr>
            <p:cNvSpPr/>
            <p:nvPr/>
          </p:nvSpPr>
          <p:spPr>
            <a:xfrm>
              <a:off x="4413015" y="8949160"/>
              <a:ext cx="152400" cy="566847"/>
            </a:xfrm>
            <a:prstGeom prst="roundRect">
              <a:avLst>
                <a:gd name="adj" fmla="val 0"/>
              </a:avLst>
            </a:prstGeom>
            <a:grpFill/>
            <a:ln w="12700">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24" name="四角形: 角を丸くする 1023">
            <a:extLst>
              <a:ext uri="{FF2B5EF4-FFF2-40B4-BE49-F238E27FC236}">
                <a16:creationId xmlns:a16="http://schemas.microsoft.com/office/drawing/2014/main" id="{0A3B41AF-55EB-46B4-2E98-9C387DF00BD7}"/>
              </a:ext>
            </a:extLst>
          </p:cNvPr>
          <p:cNvSpPr/>
          <p:nvPr/>
        </p:nvSpPr>
        <p:spPr>
          <a:xfrm>
            <a:off x="4415790" y="8962390"/>
            <a:ext cx="2230348" cy="555487"/>
          </a:xfrm>
          <a:prstGeom prst="roundRect">
            <a:avLst>
              <a:gd name="adj" fmla="val 30323"/>
            </a:avLst>
          </a:prstGeom>
          <a:solidFill>
            <a:schemeClr val="accent6">
              <a:lumMod val="20000"/>
              <a:lumOff val="80000"/>
            </a:schemeClr>
          </a:solidFill>
          <a:ln w="12700">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4" name="四角形: 角を丸くする 1103">
            <a:extLst>
              <a:ext uri="{FF2B5EF4-FFF2-40B4-BE49-F238E27FC236}">
                <a16:creationId xmlns:a16="http://schemas.microsoft.com/office/drawing/2014/main" id="{11F3A175-5005-F675-916E-E3FBC92F6D33}"/>
              </a:ext>
            </a:extLst>
          </p:cNvPr>
          <p:cNvSpPr/>
          <p:nvPr/>
        </p:nvSpPr>
        <p:spPr>
          <a:xfrm>
            <a:off x="208052" y="6178492"/>
            <a:ext cx="6441896" cy="3343195"/>
          </a:xfrm>
          <a:prstGeom prst="roundRect">
            <a:avLst>
              <a:gd name="adj" fmla="val 4933"/>
            </a:avLst>
          </a:prstGeom>
          <a:noFill/>
          <a:ln w="12700">
            <a:solidFill>
              <a:schemeClr val="accent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四角形: 角を丸くする 51">
            <a:extLst>
              <a:ext uri="{FF2B5EF4-FFF2-40B4-BE49-F238E27FC236}">
                <a16:creationId xmlns:a16="http://schemas.microsoft.com/office/drawing/2014/main" id="{9FA5EED0-ED04-CD31-27EC-B87DD6665330}"/>
              </a:ext>
            </a:extLst>
          </p:cNvPr>
          <p:cNvSpPr/>
          <p:nvPr/>
        </p:nvSpPr>
        <p:spPr>
          <a:xfrm>
            <a:off x="163630" y="5634881"/>
            <a:ext cx="6530741" cy="338057"/>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latin typeface="+mn-ea"/>
              </a:rPr>
              <a:t>デジタル庁では①医療費助成受給者証、②診察券それぞれがマイナンバーカードと一体化するための</a:t>
            </a:r>
            <a:endParaRPr kumimoji="1" lang="en-US" altLang="ja-JP" sz="1100" b="1">
              <a:solidFill>
                <a:schemeClr val="tx1"/>
              </a:solidFill>
              <a:latin typeface="+mn-ea"/>
            </a:endParaRPr>
          </a:p>
          <a:p>
            <a:pPr algn="ctr"/>
            <a:r>
              <a:rPr kumimoji="1" lang="ja-JP" altLang="en-US" sz="1100" b="1" i="0" strike="noStrike" kern="1200" cap="none" spc="0" normalizeH="0" baseline="0" noProof="0">
                <a:ln>
                  <a:noFill/>
                </a:ln>
                <a:solidFill>
                  <a:schemeClr val="tx1"/>
                </a:solidFill>
                <a:effectLst/>
                <a:uLnTx/>
                <a:uFillTx/>
                <a:latin typeface="+mn-ea"/>
              </a:rPr>
              <a:t>レセコン・再来受付機の改修に対する</a:t>
            </a:r>
            <a:r>
              <a:rPr kumimoji="1" lang="ja-JP" altLang="en-US" sz="1100" b="1">
                <a:solidFill>
                  <a:schemeClr val="tx1"/>
                </a:solidFill>
                <a:latin typeface="+mn-ea"/>
              </a:rPr>
              <a:t>補助金制度を用意しております。</a:t>
            </a:r>
            <a:endParaRPr kumimoji="1" lang="en-US" altLang="ja-JP" sz="1100" b="1">
              <a:solidFill>
                <a:schemeClr val="tx1"/>
              </a:solidFill>
              <a:latin typeface="+mn-ea"/>
            </a:endParaRPr>
          </a:p>
        </p:txBody>
      </p:sp>
      <p:sp>
        <p:nvSpPr>
          <p:cNvPr id="1069" name="四角形: 角を丸くする 1068">
            <a:extLst>
              <a:ext uri="{FF2B5EF4-FFF2-40B4-BE49-F238E27FC236}">
                <a16:creationId xmlns:a16="http://schemas.microsoft.com/office/drawing/2014/main" id="{C865CFF1-8895-096C-2420-50D96B3C4797}"/>
              </a:ext>
            </a:extLst>
          </p:cNvPr>
          <p:cNvSpPr/>
          <p:nvPr/>
        </p:nvSpPr>
        <p:spPr>
          <a:xfrm>
            <a:off x="955288" y="6042082"/>
            <a:ext cx="4947424" cy="263466"/>
          </a:xfrm>
          <a:prstGeom prst="roundRect">
            <a:avLst>
              <a:gd name="adj" fmla="val 31526"/>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spcBef>
                <a:spcPts val="0"/>
              </a:spcBef>
              <a:spcAft>
                <a:spcPts val="600"/>
              </a:spcAft>
              <a:buClr>
                <a:srgbClr val="103185"/>
              </a:buClr>
              <a:buSzTx/>
              <a:buFontTx/>
              <a:buNone/>
              <a:tabLst/>
              <a:defRPr/>
            </a:pPr>
            <a:r>
              <a:rPr kumimoji="1" lang="ja-JP" altLang="en-US" sz="1200" b="1" i="0" u="none" strike="noStrike" kern="1200" cap="none" spc="0" normalizeH="0" baseline="0" noProof="0">
                <a:ln>
                  <a:noFill/>
                </a:ln>
                <a:solidFill>
                  <a:schemeClr val="bg1"/>
                </a:solidFill>
                <a:effectLst/>
                <a:uLnTx/>
                <a:uFillTx/>
                <a:latin typeface="+mn-ea"/>
              </a:rPr>
              <a:t>①医療費助成の受給者証情報をオンラインで取得！</a:t>
            </a:r>
            <a:endParaRPr lang="en-US" altLang="ja-JP" sz="1200" b="1">
              <a:solidFill>
                <a:schemeClr val="bg1"/>
              </a:solidFill>
              <a:latin typeface="+mn-ea"/>
            </a:endParaRPr>
          </a:p>
        </p:txBody>
      </p:sp>
      <p:grpSp>
        <p:nvGrpSpPr>
          <p:cNvPr id="1110" name="グループ化 1109">
            <a:extLst>
              <a:ext uri="{FF2B5EF4-FFF2-40B4-BE49-F238E27FC236}">
                <a16:creationId xmlns:a16="http://schemas.microsoft.com/office/drawing/2014/main" id="{01E2BFC6-6B85-C753-5398-E6CF8B0C421E}"/>
              </a:ext>
            </a:extLst>
          </p:cNvPr>
          <p:cNvGrpSpPr/>
          <p:nvPr/>
        </p:nvGrpSpPr>
        <p:grpSpPr>
          <a:xfrm>
            <a:off x="327991" y="7053676"/>
            <a:ext cx="6202018" cy="1891864"/>
            <a:chOff x="393992" y="6936609"/>
            <a:chExt cx="6202018" cy="1891864"/>
          </a:xfrm>
        </p:grpSpPr>
        <p:grpSp>
          <p:nvGrpSpPr>
            <p:cNvPr id="1098" name="グループ化 1097">
              <a:extLst>
                <a:ext uri="{FF2B5EF4-FFF2-40B4-BE49-F238E27FC236}">
                  <a16:creationId xmlns:a16="http://schemas.microsoft.com/office/drawing/2014/main" id="{1A2B8933-C74B-43FA-C19D-6560AAD7B515}"/>
                </a:ext>
              </a:extLst>
            </p:cNvPr>
            <p:cNvGrpSpPr/>
            <p:nvPr/>
          </p:nvGrpSpPr>
          <p:grpSpPr>
            <a:xfrm>
              <a:off x="456421" y="6936609"/>
              <a:ext cx="6077160" cy="1410341"/>
              <a:chOff x="380144" y="6955605"/>
              <a:chExt cx="6220999" cy="2147299"/>
            </a:xfrm>
          </p:grpSpPr>
          <p:sp>
            <p:nvSpPr>
              <p:cNvPr id="1070" name="正方形/長方形 1069">
                <a:extLst>
                  <a:ext uri="{FF2B5EF4-FFF2-40B4-BE49-F238E27FC236}">
                    <a16:creationId xmlns:a16="http://schemas.microsoft.com/office/drawing/2014/main" id="{F99F42BC-C4F9-F330-C5A7-73C99F9A9F39}"/>
                  </a:ext>
                </a:extLst>
              </p:cNvPr>
              <p:cNvSpPr/>
              <p:nvPr/>
            </p:nvSpPr>
            <p:spPr>
              <a:xfrm>
                <a:off x="380144" y="7268966"/>
                <a:ext cx="2630183" cy="57661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latin typeface="游ゴシック" panose="020B0400000000000000" pitchFamily="50" charset="-128"/>
                    <a:ea typeface="游ゴシック" panose="020B0400000000000000" pitchFamily="50" charset="-128"/>
                  </a:rPr>
                  <a:t>診療所</a:t>
                </a:r>
                <a:r>
                  <a:rPr kumimoji="1" lang="en-US" altLang="ja-JP" sz="1100" b="1" baseline="30000">
                    <a:solidFill>
                      <a:schemeClr val="tx1"/>
                    </a:solidFill>
                    <a:latin typeface="游ゴシック" panose="020B0400000000000000" pitchFamily="50" charset="-128"/>
                    <a:ea typeface="游ゴシック" panose="020B0400000000000000" pitchFamily="50" charset="-128"/>
                  </a:rPr>
                  <a:t>※1</a:t>
                </a:r>
                <a:r>
                  <a:rPr kumimoji="1" lang="ja-JP" altLang="en-US" sz="1100" b="1">
                    <a:solidFill>
                      <a:schemeClr val="tx1"/>
                    </a:solidFill>
                    <a:latin typeface="游ゴシック" panose="020B0400000000000000" pitchFamily="50" charset="-128"/>
                    <a:ea typeface="游ゴシック" panose="020B0400000000000000" pitchFamily="50" charset="-128"/>
                  </a:rPr>
                  <a:t>、</a:t>
                </a:r>
                <a:r>
                  <a:rPr kumimoji="1" lang="en-US" altLang="ja-JP" sz="1100" b="1">
                    <a:solidFill>
                      <a:schemeClr val="tx1"/>
                    </a:solidFill>
                    <a:latin typeface="游ゴシック" panose="020B0400000000000000" pitchFamily="50" charset="-128"/>
                    <a:ea typeface="游ゴシック" panose="020B0400000000000000" pitchFamily="50" charset="-128"/>
                  </a:rPr>
                  <a:t/>
                </a:r>
                <a:br>
                  <a:rPr kumimoji="1" lang="en-US" altLang="ja-JP" sz="1100" b="1">
                    <a:solidFill>
                      <a:schemeClr val="tx1"/>
                    </a:solidFill>
                    <a:latin typeface="游ゴシック" panose="020B0400000000000000" pitchFamily="50" charset="-128"/>
                    <a:ea typeface="游ゴシック" panose="020B0400000000000000" pitchFamily="50" charset="-128"/>
                  </a:rPr>
                </a:br>
                <a:r>
                  <a:rPr kumimoji="1" lang="ja-JP" altLang="en-US" sz="1100" b="1">
                    <a:solidFill>
                      <a:schemeClr val="tx1"/>
                    </a:solidFill>
                    <a:latin typeface="游ゴシック" panose="020B0400000000000000" pitchFamily="50" charset="-128"/>
                    <a:ea typeface="游ゴシック" panose="020B0400000000000000" pitchFamily="50" charset="-128"/>
                  </a:rPr>
                  <a:t>薬局</a:t>
                </a:r>
                <a:r>
                  <a:rPr kumimoji="1" lang="en-US" altLang="ja-JP" sz="1100" b="1">
                    <a:solidFill>
                      <a:schemeClr val="tx1"/>
                    </a:solidFill>
                    <a:latin typeface="游ゴシック" panose="020B0400000000000000" pitchFamily="50" charset="-128"/>
                    <a:ea typeface="游ゴシック" panose="020B0400000000000000" pitchFamily="50" charset="-128"/>
                  </a:rPr>
                  <a:t>(</a:t>
                </a:r>
                <a:r>
                  <a:rPr kumimoji="1" lang="ja-JP" altLang="en-US" sz="1100" b="1">
                    <a:solidFill>
                      <a:schemeClr val="tx1"/>
                    </a:solidFill>
                    <a:latin typeface="游ゴシック" panose="020B0400000000000000" pitchFamily="50" charset="-128"/>
                    <a:ea typeface="游ゴシック" panose="020B0400000000000000" pitchFamily="50" charset="-128"/>
                  </a:rPr>
                  <a:t>大型チェーン薬局以外</a:t>
                </a:r>
                <a:r>
                  <a:rPr kumimoji="1" lang="en-US" altLang="ja-JP" sz="1100" b="1">
                    <a:solidFill>
                      <a:schemeClr val="tx1"/>
                    </a:solidFill>
                    <a:latin typeface="游ゴシック" panose="020B0400000000000000" pitchFamily="50" charset="-128"/>
                    <a:ea typeface="游ゴシック" panose="020B0400000000000000" pitchFamily="50" charset="-128"/>
                  </a:rPr>
                  <a:t>)</a:t>
                </a:r>
              </a:p>
            </p:txBody>
          </p:sp>
          <p:sp>
            <p:nvSpPr>
              <p:cNvPr id="1073" name="正方形/長方形 1072">
                <a:extLst>
                  <a:ext uri="{FF2B5EF4-FFF2-40B4-BE49-F238E27FC236}">
                    <a16:creationId xmlns:a16="http://schemas.microsoft.com/office/drawing/2014/main" id="{ECC00C75-3279-ED78-DFD0-9855A5939FC2}"/>
                  </a:ext>
                </a:extLst>
              </p:cNvPr>
              <p:cNvSpPr/>
              <p:nvPr/>
            </p:nvSpPr>
            <p:spPr>
              <a:xfrm>
                <a:off x="380144" y="7897630"/>
                <a:ext cx="2630183" cy="57661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0" lang="ja-JP" altLang="en-US" sz="1100" b="1" i="0">
                    <a:solidFill>
                      <a:schemeClr val="tx1"/>
                    </a:solidFill>
                    <a:latin typeface="游ゴシック" panose="020B0400000000000000" pitchFamily="50" charset="-128"/>
                    <a:ea typeface="游ゴシック" panose="020B0400000000000000" pitchFamily="50" charset="-128"/>
                  </a:rPr>
                  <a:t>大型チェーン薬局</a:t>
                </a:r>
                <a:endParaRPr kumimoji="1" lang="ja-JP" altLang="en-US" sz="1100" b="1">
                  <a:solidFill>
                    <a:schemeClr val="tx1"/>
                  </a:solidFill>
                  <a:latin typeface="游ゴシック" panose="020B0400000000000000" pitchFamily="50" charset="-128"/>
                  <a:ea typeface="游ゴシック" panose="020B0400000000000000" pitchFamily="50" charset="-128"/>
                </a:endParaRPr>
              </a:p>
            </p:txBody>
          </p:sp>
          <p:sp>
            <p:nvSpPr>
              <p:cNvPr id="1074" name="正方形/長方形 1073">
                <a:extLst>
                  <a:ext uri="{FF2B5EF4-FFF2-40B4-BE49-F238E27FC236}">
                    <a16:creationId xmlns:a16="http://schemas.microsoft.com/office/drawing/2014/main" id="{2AD9718F-6666-C52A-086A-4E8587EFE40D}"/>
                  </a:ext>
                </a:extLst>
              </p:cNvPr>
              <p:cNvSpPr/>
              <p:nvPr/>
            </p:nvSpPr>
            <p:spPr>
              <a:xfrm>
                <a:off x="380144" y="8526294"/>
                <a:ext cx="2630183" cy="57661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0" lang="ja-JP" altLang="en-US" sz="1100" b="1" i="0">
                    <a:solidFill>
                      <a:schemeClr val="tx1"/>
                    </a:solidFill>
                    <a:latin typeface="游ゴシック" panose="020B0400000000000000" pitchFamily="50" charset="-128"/>
                    <a:ea typeface="游ゴシック" panose="020B0400000000000000" pitchFamily="50" charset="-128"/>
                  </a:rPr>
                  <a:t>病院</a:t>
                </a:r>
                <a:r>
                  <a:rPr lang="en-US" altLang="ja-JP" sz="1100" b="1" baseline="30000">
                    <a:solidFill>
                      <a:schemeClr val="tx1"/>
                    </a:solidFill>
                    <a:latin typeface="游ゴシック" panose="020B0400000000000000" pitchFamily="50" charset="-128"/>
                    <a:ea typeface="游ゴシック" panose="020B0400000000000000" pitchFamily="50" charset="-128"/>
                  </a:rPr>
                  <a:t>※1,2</a:t>
                </a:r>
                <a:endParaRPr kumimoji="0" lang="en-US" altLang="ja-JP" sz="1100" b="1" i="0" baseline="30000">
                  <a:solidFill>
                    <a:schemeClr val="tx1"/>
                  </a:solidFill>
                  <a:latin typeface="游ゴシック" panose="020B0400000000000000" pitchFamily="50" charset="-128"/>
                  <a:ea typeface="游ゴシック" panose="020B0400000000000000" pitchFamily="50" charset="-128"/>
                </a:endParaRPr>
              </a:p>
            </p:txBody>
          </p:sp>
          <p:sp>
            <p:nvSpPr>
              <p:cNvPr id="1076" name="正方形/長方形 1075">
                <a:extLst>
                  <a:ext uri="{FF2B5EF4-FFF2-40B4-BE49-F238E27FC236}">
                    <a16:creationId xmlns:a16="http://schemas.microsoft.com/office/drawing/2014/main" id="{EC83E5A7-6A67-D452-1865-17286C0D9E88}"/>
                  </a:ext>
                </a:extLst>
              </p:cNvPr>
              <p:cNvSpPr/>
              <p:nvPr/>
            </p:nvSpPr>
            <p:spPr>
              <a:xfrm>
                <a:off x="3092519" y="6955605"/>
                <a:ext cx="3508624" cy="2517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a:solidFill>
                      <a:schemeClr val="tx1"/>
                    </a:solidFill>
                    <a:latin typeface="游ゴシック" panose="020B0400000000000000" pitchFamily="50" charset="-128"/>
                    <a:ea typeface="游ゴシック" panose="020B0400000000000000" pitchFamily="50" charset="-128"/>
                  </a:rPr>
                  <a:t>補助額</a:t>
                </a:r>
              </a:p>
            </p:txBody>
          </p:sp>
          <p:sp>
            <p:nvSpPr>
              <p:cNvPr id="1079" name="正方形/長方形 1078">
                <a:extLst>
                  <a:ext uri="{FF2B5EF4-FFF2-40B4-BE49-F238E27FC236}">
                    <a16:creationId xmlns:a16="http://schemas.microsoft.com/office/drawing/2014/main" id="{72F9F711-E219-537C-BFD2-F17B0E020285}"/>
                  </a:ext>
                </a:extLst>
              </p:cNvPr>
              <p:cNvSpPr/>
              <p:nvPr/>
            </p:nvSpPr>
            <p:spPr>
              <a:xfrm>
                <a:off x="3092519" y="7268966"/>
                <a:ext cx="3508624" cy="57661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0" lang="en-US" altLang="ja-JP" sz="1400" b="1" i="0">
                    <a:solidFill>
                      <a:schemeClr val="tx1"/>
                    </a:solidFill>
                    <a:latin typeface="游ゴシック" panose="020B0400000000000000" pitchFamily="50" charset="-128"/>
                    <a:ea typeface="游ゴシック" panose="020B0400000000000000" pitchFamily="50" charset="-128"/>
                  </a:rPr>
                  <a:t>5.4</a:t>
                </a:r>
                <a:r>
                  <a:rPr kumimoji="0" lang="ja-JP" altLang="en-US" sz="1400" b="1" i="0">
                    <a:solidFill>
                      <a:schemeClr val="tx1"/>
                    </a:solidFill>
                    <a:latin typeface="游ゴシック" panose="020B0400000000000000" pitchFamily="50" charset="-128"/>
                    <a:ea typeface="游ゴシック" panose="020B0400000000000000" pitchFamily="50" charset="-128"/>
                  </a:rPr>
                  <a:t>万円を上限に補助</a:t>
                </a:r>
                <a:endParaRPr kumimoji="0" lang="en-US" altLang="ja-JP" sz="1400" b="1" i="0">
                  <a:solidFill>
                    <a:schemeClr val="tx1"/>
                  </a:solidFill>
                  <a:latin typeface="游ゴシック" panose="020B0400000000000000" pitchFamily="50" charset="-128"/>
                  <a:ea typeface="游ゴシック" panose="020B0400000000000000" pitchFamily="50" charset="-128"/>
                </a:endParaRPr>
              </a:p>
              <a:p>
                <a:pPr algn="ctr"/>
                <a:r>
                  <a:rPr kumimoji="0" lang="en-US" altLang="ja-JP" sz="800" b="1" i="0">
                    <a:solidFill>
                      <a:schemeClr val="tx1"/>
                    </a:solidFill>
                    <a:latin typeface="游ゴシック" panose="020B0400000000000000" pitchFamily="50" charset="-128"/>
                    <a:ea typeface="游ゴシック" panose="020B0400000000000000" pitchFamily="50" charset="-128"/>
                  </a:rPr>
                  <a:t>(</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事業費</a:t>
                </a:r>
                <a:r>
                  <a:rPr kumimoji="1" lang="en-US" altLang="ja-JP"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7.3</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万円を上限にその</a:t>
                </a:r>
                <a:r>
                  <a:rPr kumimoji="1" lang="ja-JP" altLang="en-US"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３</a:t>
                </a:r>
                <a:r>
                  <a:rPr kumimoji="1" lang="en-US" altLang="ja-JP"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４</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を補助</a:t>
                </a:r>
                <a:r>
                  <a:rPr kumimoji="0" lang="en-US" altLang="ja-JP" sz="800" b="1" i="0">
                    <a:solidFill>
                      <a:schemeClr val="tx1"/>
                    </a:solidFill>
                    <a:latin typeface="游ゴシック" panose="020B0400000000000000" pitchFamily="50" charset="-128"/>
                    <a:ea typeface="游ゴシック" panose="020B0400000000000000" pitchFamily="50" charset="-128"/>
                  </a:rPr>
                  <a:t>)</a:t>
                </a:r>
                <a:endParaRPr kumimoji="1" lang="ja-JP" altLang="en-US" sz="1100" b="1">
                  <a:solidFill>
                    <a:schemeClr val="tx1"/>
                  </a:solidFill>
                  <a:latin typeface="游ゴシック" panose="020B0400000000000000" pitchFamily="50" charset="-128"/>
                  <a:ea typeface="游ゴシック" panose="020B0400000000000000" pitchFamily="50" charset="-128"/>
                </a:endParaRPr>
              </a:p>
            </p:txBody>
          </p:sp>
          <p:sp>
            <p:nvSpPr>
              <p:cNvPr id="1080" name="正方形/長方形 1079">
                <a:extLst>
                  <a:ext uri="{FF2B5EF4-FFF2-40B4-BE49-F238E27FC236}">
                    <a16:creationId xmlns:a16="http://schemas.microsoft.com/office/drawing/2014/main" id="{1F3B5AD2-284B-6C5C-4D78-19188E2CCD2F}"/>
                  </a:ext>
                </a:extLst>
              </p:cNvPr>
              <p:cNvSpPr/>
              <p:nvPr/>
            </p:nvSpPr>
            <p:spPr>
              <a:xfrm>
                <a:off x="3092519" y="7897630"/>
                <a:ext cx="3508624" cy="57661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latin typeface="游ゴシック" panose="020B0400000000000000" pitchFamily="50" charset="-128"/>
                    <a:ea typeface="游ゴシック" panose="020B0400000000000000" pitchFamily="50" charset="-128"/>
                  </a:rPr>
                  <a:t>3.6</a:t>
                </a:r>
                <a:r>
                  <a:rPr kumimoji="1" lang="ja-JP" altLang="en-US" sz="1400" b="1">
                    <a:solidFill>
                      <a:schemeClr val="tx1"/>
                    </a:solidFill>
                    <a:latin typeface="游ゴシック" panose="020B0400000000000000" pitchFamily="50" charset="-128"/>
                    <a:ea typeface="游ゴシック" panose="020B0400000000000000" pitchFamily="50" charset="-128"/>
                  </a:rPr>
                  <a:t>万円を上限に補助</a:t>
                </a:r>
                <a:endParaRPr kumimoji="1" lang="en-US" altLang="ja-JP" sz="1400" b="1">
                  <a:solidFill>
                    <a:schemeClr val="tx1"/>
                  </a:solidFill>
                  <a:latin typeface="游ゴシック" panose="020B0400000000000000" pitchFamily="50" charset="-128"/>
                  <a:ea typeface="游ゴシック" panose="020B0400000000000000" pitchFamily="50" charset="-128"/>
                </a:endParaRPr>
              </a:p>
              <a:p>
                <a:pPr algn="ctr"/>
                <a:r>
                  <a:rPr kumimoji="0" lang="en-US" altLang="ja-JP" sz="800" b="1" i="0">
                    <a:solidFill>
                      <a:schemeClr val="tx1"/>
                    </a:solidFill>
                    <a:latin typeface="游ゴシック" panose="020B0400000000000000" pitchFamily="50" charset="-128"/>
                    <a:ea typeface="游ゴシック" panose="020B0400000000000000" pitchFamily="50" charset="-128"/>
                  </a:rPr>
                  <a:t>(</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事業費</a:t>
                </a:r>
                <a:r>
                  <a:rPr kumimoji="1" lang="en-US" altLang="ja-JP"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7.3</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万円を上限にその</a:t>
                </a:r>
                <a:r>
                  <a:rPr kumimoji="1" lang="ja-JP" altLang="en-US"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１</a:t>
                </a:r>
                <a:r>
                  <a:rPr kumimoji="1" lang="en-US" altLang="ja-JP"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２</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を補助</a:t>
                </a:r>
                <a:r>
                  <a:rPr kumimoji="0" lang="en-US" altLang="ja-JP" sz="800" b="1" i="0">
                    <a:solidFill>
                      <a:schemeClr val="tx1"/>
                    </a:solidFill>
                    <a:latin typeface="游ゴシック" panose="020B0400000000000000" pitchFamily="50" charset="-128"/>
                    <a:ea typeface="游ゴシック" panose="020B0400000000000000" pitchFamily="50" charset="-128"/>
                  </a:rPr>
                  <a:t>)</a:t>
                </a:r>
                <a:endParaRPr kumimoji="1" lang="ja-JP" altLang="en-US" sz="1100" b="1">
                  <a:solidFill>
                    <a:schemeClr val="tx1"/>
                  </a:solidFill>
                  <a:latin typeface="游ゴシック" panose="020B0400000000000000" pitchFamily="50" charset="-128"/>
                  <a:ea typeface="游ゴシック" panose="020B0400000000000000" pitchFamily="50" charset="-128"/>
                </a:endParaRPr>
              </a:p>
            </p:txBody>
          </p:sp>
          <p:sp>
            <p:nvSpPr>
              <p:cNvPr id="1081" name="正方形/長方形 1080">
                <a:extLst>
                  <a:ext uri="{FF2B5EF4-FFF2-40B4-BE49-F238E27FC236}">
                    <a16:creationId xmlns:a16="http://schemas.microsoft.com/office/drawing/2014/main" id="{B8C1FC3E-A2F8-7833-1014-92E6C8DAFD44}"/>
                  </a:ext>
                </a:extLst>
              </p:cNvPr>
              <p:cNvSpPr/>
              <p:nvPr/>
            </p:nvSpPr>
            <p:spPr>
              <a:xfrm>
                <a:off x="3092519" y="8526294"/>
                <a:ext cx="3508624" cy="57661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latin typeface="游ゴシック" panose="020B0400000000000000" pitchFamily="50" charset="-128"/>
                    <a:ea typeface="游ゴシック" panose="020B0400000000000000" pitchFamily="50" charset="-128"/>
                  </a:rPr>
                  <a:t>28.3</a:t>
                </a:r>
                <a:r>
                  <a:rPr kumimoji="1" lang="ja-JP" altLang="en-US" sz="1400" b="1">
                    <a:solidFill>
                      <a:schemeClr val="tx1"/>
                    </a:solidFill>
                    <a:latin typeface="游ゴシック" panose="020B0400000000000000" pitchFamily="50" charset="-128"/>
                    <a:ea typeface="游ゴシック" panose="020B0400000000000000" pitchFamily="50" charset="-128"/>
                  </a:rPr>
                  <a:t>万円</a:t>
                </a:r>
                <a:r>
                  <a:rPr kumimoji="1" lang="ja-JP" altLang="en-US" sz="14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を上限に補助</a:t>
                </a:r>
                <a:endParaRPr kumimoji="0" lang="en-US" altLang="ja-JP" sz="1000" b="1" i="0">
                  <a:solidFill>
                    <a:schemeClr val="tx1"/>
                  </a:solidFill>
                  <a:latin typeface="游ゴシック" panose="020B0400000000000000" pitchFamily="50" charset="-128"/>
                  <a:ea typeface="游ゴシック" panose="020B0400000000000000" pitchFamily="50" charset="-128"/>
                </a:endParaRPr>
              </a:p>
              <a:p>
                <a:pPr algn="ctr"/>
                <a:r>
                  <a:rPr kumimoji="0" lang="en-US" altLang="ja-JP" sz="800" b="1" i="0">
                    <a:solidFill>
                      <a:schemeClr val="tx1"/>
                    </a:solidFill>
                    <a:latin typeface="游ゴシック" panose="020B0400000000000000" pitchFamily="50" charset="-128"/>
                    <a:ea typeface="游ゴシック" panose="020B0400000000000000" pitchFamily="50" charset="-128"/>
                  </a:rPr>
                  <a:t>(</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事業費</a:t>
                </a:r>
                <a:r>
                  <a:rPr kumimoji="1" lang="en-US" altLang="ja-JP"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56.6</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万円を上限にその</a:t>
                </a:r>
                <a:r>
                  <a:rPr kumimoji="1" lang="ja-JP" altLang="en-US"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１</a:t>
                </a:r>
                <a:r>
                  <a:rPr kumimoji="1" lang="en-US" altLang="ja-JP"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800" b="1"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２</a:t>
                </a:r>
                <a:r>
                  <a:rPr kumimoji="1" lang="ja-JP" altLang="en-US" sz="8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を補助</a:t>
                </a:r>
                <a:r>
                  <a:rPr kumimoji="0" lang="en-US" altLang="ja-JP" sz="800" b="1" i="0">
                    <a:solidFill>
                      <a:schemeClr val="tx1"/>
                    </a:solidFill>
                    <a:latin typeface="游ゴシック" panose="020B0400000000000000" pitchFamily="50" charset="-128"/>
                    <a:ea typeface="游ゴシック" panose="020B0400000000000000" pitchFamily="50" charset="-128"/>
                  </a:rPr>
                  <a:t>)</a:t>
                </a:r>
                <a:endParaRPr kumimoji="1" lang="ja-JP" altLang="en-US" sz="1100" b="1">
                  <a:solidFill>
                    <a:schemeClr val="tx1"/>
                  </a:solidFill>
                  <a:latin typeface="游ゴシック" panose="020B0400000000000000" pitchFamily="50" charset="-128"/>
                  <a:ea typeface="游ゴシック" panose="020B0400000000000000" pitchFamily="50" charset="-128"/>
                </a:endParaRPr>
              </a:p>
            </p:txBody>
          </p:sp>
          <p:cxnSp>
            <p:nvCxnSpPr>
              <p:cNvPr id="1083" name="直線コネクタ 1082">
                <a:extLst>
                  <a:ext uri="{FF2B5EF4-FFF2-40B4-BE49-F238E27FC236}">
                    <a16:creationId xmlns:a16="http://schemas.microsoft.com/office/drawing/2014/main" id="{931831CE-3914-4E0E-168D-49DFC4386867}"/>
                  </a:ext>
                </a:extLst>
              </p:cNvPr>
              <p:cNvCxnSpPr>
                <a:cxnSpLocks/>
              </p:cNvCxnSpPr>
              <p:nvPr/>
            </p:nvCxnSpPr>
            <p:spPr>
              <a:xfrm>
                <a:off x="3092519" y="7207321"/>
                <a:ext cx="35086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86" name="正方形/長方形 1085">
              <a:extLst>
                <a:ext uri="{FF2B5EF4-FFF2-40B4-BE49-F238E27FC236}">
                  <a16:creationId xmlns:a16="http://schemas.microsoft.com/office/drawing/2014/main" id="{751AA05B-8052-D7A1-8BF9-685B002DEDCD}"/>
                </a:ext>
              </a:extLst>
            </p:cNvPr>
            <p:cNvSpPr/>
            <p:nvPr/>
          </p:nvSpPr>
          <p:spPr>
            <a:xfrm>
              <a:off x="393992" y="8345767"/>
              <a:ext cx="6202018" cy="4827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altLang="ja-JP"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rPr>
                <a:t>診察券利用に伴う改修を行った場合も対象経費に含めることができます。（上限額は同一）</a:t>
              </a:r>
              <a:endParaRPr kumimoji="0"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a:p>
              <a:pPr>
                <a:defRPr/>
              </a:pPr>
              <a:r>
                <a:rPr kumimoji="0" lang="en-US" altLang="ja-JP"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a:t>
              </a:r>
              <a:r>
                <a:rPr kumimoji="0" lang="ja-JP" altLang="en-US"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：再来受付機の改修を合わせて行った場合、</a:t>
              </a:r>
              <a:r>
                <a:rPr kumimoji="1" lang="en-US" altLang="ja-JP" sz="800" dirty="0">
                  <a:solidFill>
                    <a:schemeClr val="tx1"/>
                  </a:solidFill>
                  <a:latin typeface="Meiryo UI" panose="020B0604030504040204" pitchFamily="50" charset="-128"/>
                  <a:ea typeface="Meiryo UI" panose="020B0604030504040204" pitchFamily="50" charset="-128"/>
                </a:rPr>
                <a:t>60.0</a:t>
              </a:r>
              <a:r>
                <a:rPr kumimoji="1" lang="ja-JP" altLang="en-US" sz="800" dirty="0">
                  <a:solidFill>
                    <a:schemeClr val="tx1"/>
                  </a:solidFill>
                  <a:latin typeface="Meiryo UI" panose="020B0604030504040204" pitchFamily="50" charset="-128"/>
                  <a:ea typeface="Meiryo UI" panose="020B0604030504040204" pitchFamily="50" charset="-128"/>
                </a:rPr>
                <a:t>万円を上限に補助 </a:t>
              </a:r>
              <a:r>
                <a:rPr kumimoji="0" lang="en-US" altLang="ja-JP" sz="800" i="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事業費</a:t>
              </a:r>
              <a:r>
                <a:rPr kumimoji="1" lang="en-US" altLang="ja-JP" sz="800" dirty="0">
                  <a:solidFill>
                    <a:schemeClr val="tx1"/>
                  </a:solidFill>
                  <a:latin typeface="Meiryo UI" panose="020B0604030504040204" pitchFamily="50" charset="-128"/>
                  <a:ea typeface="Meiryo UI" panose="020B0604030504040204" pitchFamily="50" charset="-128"/>
                </a:rPr>
                <a:t>120</a:t>
              </a:r>
              <a:r>
                <a:rPr kumimoji="1" lang="ja-JP" altLang="en-US" sz="800" dirty="0">
                  <a:solidFill>
                    <a:schemeClr val="tx1"/>
                  </a:solidFill>
                  <a:latin typeface="Meiryo UI" panose="020B0604030504040204" pitchFamily="50" charset="-128"/>
                  <a:ea typeface="Meiryo UI" panose="020B0604030504040204" pitchFamily="50" charset="-128"/>
                </a:rPr>
                <a:t>万円を上限にその</a:t>
              </a:r>
              <a:r>
                <a:rPr kumimoji="1" lang="ja-JP" altLang="en-US" sz="800" b="1" u="sng" dirty="0">
                  <a:solidFill>
                    <a:schemeClr val="tx1"/>
                  </a:solidFill>
                  <a:latin typeface="Meiryo UI" panose="020B0604030504040204" pitchFamily="50" charset="-128"/>
                  <a:ea typeface="Meiryo UI" panose="020B0604030504040204" pitchFamily="50" charset="-128"/>
                </a:rPr>
                <a:t>１</a:t>
              </a:r>
              <a:r>
                <a:rPr kumimoji="1" lang="en-US" altLang="ja-JP" sz="800" b="1" u="sng" dirty="0">
                  <a:solidFill>
                    <a:schemeClr val="tx1"/>
                  </a:solidFill>
                  <a:latin typeface="Meiryo UI" panose="020B0604030504040204" pitchFamily="50" charset="-128"/>
                  <a:ea typeface="Meiryo UI" panose="020B0604030504040204" pitchFamily="50" charset="-128"/>
                </a:rPr>
                <a:t>/</a:t>
              </a:r>
              <a:r>
                <a:rPr kumimoji="1" lang="ja-JP" altLang="en-US" sz="800" b="1" u="sng" dirty="0">
                  <a:solidFill>
                    <a:schemeClr val="tx1"/>
                  </a:solidFill>
                  <a:latin typeface="Meiryo UI" panose="020B0604030504040204" pitchFamily="50" charset="-128"/>
                  <a:ea typeface="Meiryo UI" panose="020B0604030504040204" pitchFamily="50" charset="-128"/>
                </a:rPr>
                <a:t>２</a:t>
              </a:r>
              <a:r>
                <a:rPr kumimoji="1" lang="ja-JP" altLang="en-US" sz="800" dirty="0">
                  <a:solidFill>
                    <a:schemeClr val="tx1"/>
                  </a:solidFill>
                  <a:latin typeface="Meiryo UI" panose="020B0604030504040204" pitchFamily="50" charset="-128"/>
                  <a:ea typeface="Meiryo UI" panose="020B0604030504040204" pitchFamily="50" charset="-128"/>
                </a:rPr>
                <a:t>を補助</a:t>
              </a:r>
              <a:r>
                <a:rPr kumimoji="0" lang="en-US" altLang="ja-JP" sz="800" i="0" dirty="0">
                  <a:solidFill>
                    <a:schemeClr val="tx1"/>
                  </a:solidFill>
                  <a:latin typeface="Meiryo UI" panose="020B0604030504040204" pitchFamily="50" charset="-128"/>
                  <a:ea typeface="Meiryo UI" panose="020B0604030504040204" pitchFamily="50" charset="-128"/>
                </a:rPr>
                <a:t>)</a:t>
              </a:r>
              <a:r>
                <a:rPr kumimoji="0" lang="ja-JP" altLang="en-US" sz="800" i="0" dirty="0">
                  <a:solidFill>
                    <a:schemeClr val="tx1"/>
                  </a:solidFill>
                  <a:latin typeface="Meiryo UI" panose="020B0604030504040204" pitchFamily="50" charset="-128"/>
                  <a:ea typeface="Meiryo UI" panose="020B0604030504040204" pitchFamily="50" charset="-128"/>
                </a:rPr>
                <a:t>となるか</a:t>
              </a:r>
              <a:r>
                <a:rPr kumimoji="1" lang="en-US" altLang="ja-JP" sz="800" dirty="0">
                  <a:solidFill>
                    <a:schemeClr val="tx1"/>
                  </a:solidFill>
                  <a:latin typeface="Meiryo UI" panose="020B0604030504040204" pitchFamily="50" charset="-128"/>
                  <a:ea typeface="Meiryo UI" panose="020B0604030504040204" pitchFamily="50" charset="-128"/>
                </a:rPr>
                <a:t>40.0</a:t>
              </a:r>
              <a:r>
                <a:rPr kumimoji="1" lang="ja-JP" altLang="en-US" sz="800" dirty="0">
                  <a:solidFill>
                    <a:schemeClr val="tx1"/>
                  </a:solidFill>
                  <a:latin typeface="Meiryo UI" panose="020B0604030504040204" pitchFamily="50" charset="-128"/>
                  <a:ea typeface="Meiryo UI" panose="020B0604030504040204" pitchFamily="50" charset="-128"/>
                </a:rPr>
                <a:t>万円を上限に補助 </a:t>
              </a:r>
              <a:r>
                <a:rPr kumimoji="0" lang="en-US" altLang="ja-JP" sz="800" i="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事業費</a:t>
              </a:r>
              <a:r>
                <a:rPr kumimoji="1" lang="en-US" altLang="ja-JP" sz="800" dirty="0">
                  <a:solidFill>
                    <a:schemeClr val="tx1"/>
                  </a:solidFill>
                  <a:latin typeface="Meiryo UI" panose="020B0604030504040204" pitchFamily="50" charset="-128"/>
                  <a:ea typeface="Meiryo UI" panose="020B0604030504040204" pitchFamily="50" charset="-128"/>
                </a:rPr>
                <a:t>120</a:t>
              </a:r>
              <a:r>
                <a:rPr kumimoji="1" lang="ja-JP" altLang="en-US" sz="800" dirty="0">
                  <a:solidFill>
                    <a:schemeClr val="tx1"/>
                  </a:solidFill>
                  <a:latin typeface="Meiryo UI" panose="020B0604030504040204" pitchFamily="50" charset="-128"/>
                  <a:ea typeface="Meiryo UI" panose="020B0604030504040204" pitchFamily="50" charset="-128"/>
                </a:rPr>
                <a:t>万円を上限にその</a:t>
              </a:r>
              <a:r>
                <a:rPr kumimoji="1" lang="ja-JP" altLang="en-US" sz="800" b="1" u="sng" dirty="0">
                  <a:solidFill>
                    <a:schemeClr val="tx1"/>
                  </a:solidFill>
                  <a:latin typeface="Meiryo UI" panose="020B0604030504040204" pitchFamily="50" charset="-128"/>
                  <a:ea typeface="Meiryo UI" panose="020B0604030504040204" pitchFamily="50" charset="-128"/>
                </a:rPr>
                <a:t>１</a:t>
              </a:r>
              <a:r>
                <a:rPr kumimoji="1" lang="en-US" altLang="ja-JP" sz="800" b="1" u="sng" dirty="0">
                  <a:solidFill>
                    <a:schemeClr val="tx1"/>
                  </a:solidFill>
                  <a:latin typeface="Meiryo UI" panose="020B0604030504040204" pitchFamily="50" charset="-128"/>
                  <a:ea typeface="Meiryo UI" panose="020B0604030504040204" pitchFamily="50" charset="-128"/>
                </a:rPr>
                <a:t>/</a:t>
              </a:r>
              <a:r>
                <a:rPr kumimoji="1" lang="ja-JP" altLang="en-US" sz="800" b="1" u="sng" dirty="0">
                  <a:solidFill>
                    <a:schemeClr val="tx1"/>
                  </a:solidFill>
                  <a:latin typeface="Meiryo UI" panose="020B0604030504040204" pitchFamily="50" charset="-128"/>
                  <a:ea typeface="Meiryo UI" panose="020B0604030504040204" pitchFamily="50" charset="-128"/>
                </a:rPr>
                <a:t>３</a:t>
              </a:r>
              <a:r>
                <a:rPr kumimoji="1" lang="ja-JP" altLang="en-US" sz="800" dirty="0">
                  <a:solidFill>
                    <a:schemeClr val="tx1"/>
                  </a:solidFill>
                  <a:latin typeface="Meiryo UI" panose="020B0604030504040204" pitchFamily="50" charset="-128"/>
                  <a:ea typeface="Meiryo UI" panose="020B0604030504040204" pitchFamily="50" charset="-128"/>
                </a:rPr>
                <a:t>を補助</a:t>
              </a:r>
              <a:r>
                <a:rPr kumimoji="0" lang="en-US" altLang="ja-JP" sz="800" i="0" dirty="0">
                  <a:solidFill>
                    <a:schemeClr val="tx1"/>
                  </a:solidFill>
                  <a:latin typeface="Meiryo UI" panose="020B0604030504040204" pitchFamily="50" charset="-128"/>
                  <a:ea typeface="Meiryo UI" panose="020B0604030504040204" pitchFamily="50" charset="-128"/>
                </a:rPr>
                <a:t>)</a:t>
              </a:r>
              <a:r>
                <a:rPr kumimoji="0" lang="ja-JP" altLang="en-US" sz="800" i="0" dirty="0">
                  <a:solidFill>
                    <a:schemeClr val="tx1"/>
                  </a:solidFill>
                  <a:latin typeface="Meiryo UI" panose="020B0604030504040204" pitchFamily="50" charset="-128"/>
                  <a:ea typeface="Meiryo UI" panose="020B0604030504040204" pitchFamily="50" charset="-128"/>
                </a:rPr>
                <a:t>となります。</a:t>
              </a:r>
              <a:r>
                <a:rPr kumimoji="0" lang="ja-JP" altLang="en-US" sz="800" dirty="0">
                  <a:solidFill>
                    <a:schemeClr val="tx1"/>
                  </a:solidFill>
                  <a:latin typeface="Meiryo UI" panose="020B0604030504040204" pitchFamily="50" charset="-128"/>
                  <a:ea typeface="Meiryo UI" panose="020B0604030504040204" pitchFamily="50" charset="-128"/>
                </a:rPr>
                <a:t>詳しい補助要件は、裏面に記載いたします</a:t>
              </a:r>
              <a:r>
                <a:rPr kumimoji="0" lang="ja-JP" altLang="en-US" sz="900" dirty="0">
                  <a:solidFill>
                    <a:schemeClr val="tx1"/>
                  </a:solidFill>
                  <a:latin typeface="Meiryo UI" panose="020B0604030504040204" pitchFamily="50" charset="-128"/>
                  <a:ea typeface="Meiryo UI" panose="020B0604030504040204" pitchFamily="50" charset="-128"/>
                </a:rPr>
                <a:t>。</a:t>
              </a:r>
              <a:endParaRPr kumimoji="0" lang="en-US" altLang="ja-JP" sz="900" b="0" i="0" u="non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grpSp>
      <p:grpSp>
        <p:nvGrpSpPr>
          <p:cNvPr id="1095" name="グループ化 1094">
            <a:extLst>
              <a:ext uri="{FF2B5EF4-FFF2-40B4-BE49-F238E27FC236}">
                <a16:creationId xmlns:a16="http://schemas.microsoft.com/office/drawing/2014/main" id="{C8A26F68-41ED-9B23-B670-949E808F8D6D}"/>
              </a:ext>
            </a:extLst>
          </p:cNvPr>
          <p:cNvGrpSpPr/>
          <p:nvPr/>
        </p:nvGrpSpPr>
        <p:grpSpPr>
          <a:xfrm>
            <a:off x="5439945" y="9639208"/>
            <a:ext cx="1320258" cy="211742"/>
            <a:chOff x="5439945" y="9639208"/>
            <a:chExt cx="1320258" cy="211742"/>
          </a:xfrm>
        </p:grpSpPr>
        <p:sp>
          <p:nvSpPr>
            <p:cNvPr id="46" name="四角形: 角を丸くする 45">
              <a:extLst>
                <a:ext uri="{FF2B5EF4-FFF2-40B4-BE49-F238E27FC236}">
                  <a16:creationId xmlns:a16="http://schemas.microsoft.com/office/drawing/2014/main" id="{C6C255A0-8BEA-EF4A-FFA8-0999F82BD8BD}"/>
                </a:ext>
              </a:extLst>
            </p:cNvPr>
            <p:cNvSpPr/>
            <p:nvPr/>
          </p:nvSpPr>
          <p:spPr>
            <a:xfrm>
              <a:off x="5439945" y="9639208"/>
              <a:ext cx="1135503" cy="211742"/>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800" b="1">
                  <a:solidFill>
                    <a:srgbClr val="194EA1"/>
                  </a:solidFill>
                  <a:latin typeface="+mn-ea"/>
                </a:rPr>
                <a:t>裏面もご覧ください</a:t>
              </a:r>
              <a:endParaRPr kumimoji="1" lang="ja-JP" altLang="en-US" sz="800" b="1">
                <a:solidFill>
                  <a:srgbClr val="194EA1"/>
                </a:solidFill>
                <a:latin typeface="+mn-ea"/>
              </a:endParaRPr>
            </a:p>
          </p:txBody>
        </p:sp>
        <p:sp>
          <p:nvSpPr>
            <p:cNvPr id="1094" name="フリーフォーム: 図形 1093">
              <a:extLst>
                <a:ext uri="{FF2B5EF4-FFF2-40B4-BE49-F238E27FC236}">
                  <a16:creationId xmlns:a16="http://schemas.microsoft.com/office/drawing/2014/main" id="{A67E921D-796E-5A9D-8EFF-AD1B1541E302}"/>
                </a:ext>
              </a:extLst>
            </p:cNvPr>
            <p:cNvSpPr/>
            <p:nvPr/>
          </p:nvSpPr>
          <p:spPr>
            <a:xfrm>
              <a:off x="5464396" y="9650098"/>
              <a:ext cx="1295807" cy="188259"/>
            </a:xfrm>
            <a:custGeom>
              <a:avLst/>
              <a:gdLst>
                <a:gd name="connsiteX0" fmla="*/ 0 w 1295807"/>
                <a:gd name="connsiteY0" fmla="*/ 188259 h 188259"/>
                <a:gd name="connsiteX1" fmla="*/ 1295807 w 1295807"/>
                <a:gd name="connsiteY1" fmla="*/ 188259 h 188259"/>
                <a:gd name="connsiteX2" fmla="*/ 1051315 w 1295807"/>
                <a:gd name="connsiteY2" fmla="*/ 0 h 188259"/>
              </a:gdLst>
              <a:ahLst/>
              <a:cxnLst>
                <a:cxn ang="0">
                  <a:pos x="connsiteX0" y="connsiteY0"/>
                </a:cxn>
                <a:cxn ang="0">
                  <a:pos x="connsiteX1" y="connsiteY1"/>
                </a:cxn>
                <a:cxn ang="0">
                  <a:pos x="connsiteX2" y="connsiteY2"/>
                </a:cxn>
              </a:cxnLst>
              <a:rect l="l" t="t" r="r" b="b"/>
              <a:pathLst>
                <a:path w="1295807" h="188259">
                  <a:moveTo>
                    <a:pt x="0" y="188259"/>
                  </a:moveTo>
                  <a:lnTo>
                    <a:pt x="1295807" y="188259"/>
                  </a:lnTo>
                  <a:lnTo>
                    <a:pt x="1051315" y="0"/>
                  </a:lnTo>
                </a:path>
              </a:pathLst>
            </a:custGeom>
            <a:noFill/>
            <a:ln w="19050">
              <a:solidFill>
                <a:srgbClr val="194EA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99" name="正方形/長方形 1098">
            <a:extLst>
              <a:ext uri="{FF2B5EF4-FFF2-40B4-BE49-F238E27FC236}">
                <a16:creationId xmlns:a16="http://schemas.microsoft.com/office/drawing/2014/main" id="{248C417C-41A7-EF17-100D-D418C07D18AE}"/>
              </a:ext>
            </a:extLst>
          </p:cNvPr>
          <p:cNvSpPr/>
          <p:nvPr/>
        </p:nvSpPr>
        <p:spPr>
          <a:xfrm>
            <a:off x="327991" y="6410490"/>
            <a:ext cx="6202018" cy="6166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Aft>
                <a:spcPts val="300"/>
              </a:spcAft>
              <a:buFont typeface="Arial" panose="020B0604020202020204" pitchFamily="34" charset="0"/>
              <a:buChar char="•"/>
              <a:defRPr/>
            </a:pPr>
            <a:r>
              <a:rPr lang="ja-JP" altLang="en-US"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医療費助成の受給者証のオンライン資格確認については、</a:t>
            </a:r>
            <a:r>
              <a:rPr lang="ja-JP" altLang="en-US"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年度は全国</a:t>
            </a:r>
            <a:r>
              <a:rPr lang="en-US" altLang="ja-JP"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177</a:t>
            </a:r>
            <a:r>
              <a:rPr lang="ja-JP" altLang="en-US"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自治体</a:t>
            </a:r>
            <a:r>
              <a:rPr lang="en-US" altLang="ja-JP"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都府県、</a:t>
            </a:r>
            <a:r>
              <a:rPr lang="en-US" altLang="ja-JP"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157</a:t>
            </a:r>
            <a:r>
              <a:rPr lang="ja-JP" altLang="en-US"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市町村</a:t>
            </a:r>
            <a:r>
              <a:rPr lang="en-US" altLang="ja-JP"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u="sng"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で実施を予定</a:t>
            </a:r>
            <a:r>
              <a:rPr lang="ja-JP" altLang="en-US"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しています。</a:t>
            </a:r>
            <a:r>
              <a:rPr lang="en-US" altLang="ja-JP"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8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一度改修いただければ、参加自治体や受給者証の種類が増える都度の追加改修は必要ありません。</a:t>
            </a:r>
            <a:endParaRPr lang="en-US" altLang="ja-JP"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300"/>
              </a:spcAft>
              <a:buFont typeface="Arial" panose="020B0604020202020204" pitchFamily="34" charset="0"/>
              <a:buChar char="•"/>
              <a:defRPr/>
            </a:pPr>
            <a:r>
              <a:rPr lang="ja-JP" altLang="en-US"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自治体名や対応する受給者証の種類については、デジタル庁</a:t>
            </a:r>
            <a:r>
              <a:rPr lang="en-US" altLang="ja-JP"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HP</a:t>
            </a:r>
            <a:r>
              <a:rPr lang="ja-JP" altLang="en-US"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（下部</a:t>
            </a:r>
            <a:r>
              <a:rPr lang="en-US" altLang="ja-JP"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QR</a:t>
            </a:r>
            <a:r>
              <a:rPr lang="ja-JP" altLang="en-US"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コード参照）でご確認下さい。</a:t>
            </a:r>
            <a:endParaRPr lang="en-US" altLang="ja-JP"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300"/>
              </a:spcAft>
              <a:buFont typeface="Arial" panose="020B0604020202020204" pitchFamily="34" charset="0"/>
              <a:buChar char="•"/>
              <a:defRPr/>
            </a:pPr>
            <a:r>
              <a:rPr lang="ja-JP" altLang="en-US"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オンライン資格確認の実施に当たってのレセコン改修への補助金は下記のとおりです。</a:t>
            </a:r>
            <a:endParaRPr lang="en-US" altLang="ja-JP" sz="10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03" name="テキスト ボックス 1102">
            <a:extLst>
              <a:ext uri="{FF2B5EF4-FFF2-40B4-BE49-F238E27FC236}">
                <a16:creationId xmlns:a16="http://schemas.microsoft.com/office/drawing/2014/main" id="{1BF03366-8050-A27E-94FD-01D0319C6C27}"/>
              </a:ext>
            </a:extLst>
          </p:cNvPr>
          <p:cNvSpPr txBox="1"/>
          <p:nvPr/>
        </p:nvSpPr>
        <p:spPr>
          <a:xfrm>
            <a:off x="377577" y="8972634"/>
            <a:ext cx="3995043" cy="430887"/>
          </a:xfrm>
          <a:prstGeom prst="rect">
            <a:avLst/>
          </a:prstGeom>
          <a:noFill/>
        </p:spPr>
        <p:txBody>
          <a:bodyPr wrap="square">
            <a:spAutoFit/>
          </a:bodyPr>
          <a:lstStyle/>
          <a:p>
            <a:pPr algn="ctr">
              <a:spcAft>
                <a:spcPts val="300"/>
              </a:spcAft>
              <a:defRPr/>
            </a:pPr>
            <a:r>
              <a:rPr lang="en-US" altLang="ja-JP" sz="11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12</a:t>
            </a:r>
            <a:r>
              <a:rPr lang="ja-JP" altLang="en-US" sz="11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1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日</a:t>
            </a:r>
            <a:r>
              <a:rPr lang="ja-JP" altLang="en-US" sz="1100" b="1">
                <a:latin typeface="Meiryo UI" panose="020B0604030504040204" pitchFamily="50" charset="-128"/>
                <a:ea typeface="Meiryo UI" panose="020B0604030504040204" pitchFamily="50" charset="-128"/>
                <a:cs typeface="Times New Roman" panose="02020603050405020304" pitchFamily="18" charset="0"/>
              </a:rPr>
              <a:t>の</a:t>
            </a:r>
            <a:r>
              <a:rPr lang="ja-JP" altLang="en-US" sz="11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、マイナ保険証を基本とした仕組みへの移行</a:t>
            </a:r>
            <a:r>
              <a:rPr lang="ja-JP" altLang="en-US" sz="1100" b="1">
                <a:latin typeface="Meiryo UI" panose="020B0604030504040204" pitchFamily="50" charset="-128"/>
                <a:ea typeface="Meiryo UI" panose="020B0604030504040204" pitchFamily="50" charset="-128"/>
                <a:cs typeface="Times New Roman" panose="02020603050405020304" pitchFamily="18" charset="0"/>
              </a:rPr>
              <a:t>に向けて</a:t>
            </a:r>
            <a:r>
              <a:rPr lang="ja-JP" altLang="en-US" sz="11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b="1">
                <a:latin typeface="Meiryo UI" panose="020B0604030504040204" pitchFamily="50" charset="-128"/>
                <a:ea typeface="Meiryo UI" panose="020B0604030504040204" pitchFamily="50" charset="-128"/>
                <a:cs typeface="Times New Roman" panose="02020603050405020304" pitchFamily="18" charset="0"/>
              </a:rPr>
              <a:t/>
            </a:r>
            <a:br>
              <a:rPr lang="en-US" altLang="ja-JP" sz="1100" b="1">
                <a:latin typeface="Meiryo UI" panose="020B0604030504040204" pitchFamily="50" charset="-128"/>
                <a:ea typeface="Meiryo UI" panose="020B0604030504040204" pitchFamily="50" charset="-128"/>
                <a:cs typeface="Times New Roman" panose="02020603050405020304" pitchFamily="18" charset="0"/>
              </a:rPr>
            </a:br>
            <a:r>
              <a:rPr lang="ja-JP" altLang="en-US" sz="11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是非</a:t>
            </a:r>
            <a:r>
              <a:rPr lang="ja-JP" altLang="en-US" sz="1100" b="1" u="wavyDbl">
                <a:latin typeface="Meiryo UI" panose="020B0604030504040204" pitchFamily="50" charset="-128"/>
                <a:ea typeface="Meiryo UI" panose="020B0604030504040204" pitchFamily="50" charset="-128"/>
                <a:cs typeface="Times New Roman" panose="02020603050405020304" pitchFamily="18" charset="0"/>
              </a:rPr>
              <a:t>このタイミングでのレセコンの改修</a:t>
            </a:r>
            <a:r>
              <a:rPr lang="ja-JP" altLang="en-US" sz="11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をご検討ください。</a:t>
            </a:r>
          </a:p>
        </p:txBody>
      </p:sp>
      <p:pic>
        <p:nvPicPr>
          <p:cNvPr id="1105" name="Picture 2" descr="マイナンバーの広報用ロゴマークについて｜デジタル庁">
            <a:extLst>
              <a:ext uri="{FF2B5EF4-FFF2-40B4-BE49-F238E27FC236}">
                <a16:creationId xmlns:a16="http://schemas.microsoft.com/office/drawing/2014/main" id="{CDEBA02E-20DB-9930-90F3-F05AA2FAF19F}"/>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981325" y="9633672"/>
            <a:ext cx="895350" cy="164034"/>
          </a:xfrm>
          <a:prstGeom prst="rect">
            <a:avLst/>
          </a:prstGeom>
          <a:noFill/>
          <a:extLst>
            <a:ext uri="{909E8E84-426E-40DD-AFC4-6F175D3DCCD1}">
              <a14:hiddenFill xmlns:a14="http://schemas.microsoft.com/office/drawing/2010/main">
                <a:solidFill>
                  <a:srgbClr val="FFFFFF"/>
                </a:solidFill>
              </a14:hiddenFill>
            </a:ext>
          </a:extLst>
        </p:spPr>
      </p:pic>
      <p:sp>
        <p:nvSpPr>
          <p:cNvPr id="1108" name="四角形: 角を丸くする 1107">
            <a:extLst>
              <a:ext uri="{FF2B5EF4-FFF2-40B4-BE49-F238E27FC236}">
                <a16:creationId xmlns:a16="http://schemas.microsoft.com/office/drawing/2014/main" id="{023D96C4-46D2-1751-E524-BB30DD356AC2}"/>
              </a:ext>
            </a:extLst>
          </p:cNvPr>
          <p:cNvSpPr/>
          <p:nvPr/>
        </p:nvSpPr>
        <p:spPr>
          <a:xfrm>
            <a:off x="163630" y="5310046"/>
            <a:ext cx="6530741" cy="260194"/>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cs typeface="Segoe UI"/>
              </a:rPr>
              <a:t>補助内容のご案内</a:t>
            </a:r>
            <a:endParaRPr kumimoji="1" lang="ja-JP" altLang="en-US" sz="1400" b="1">
              <a:solidFill>
                <a:schemeClr val="bg1"/>
              </a:solidFill>
              <a:latin typeface="+mn-ea"/>
            </a:endParaRPr>
          </a:p>
        </p:txBody>
      </p:sp>
      <p:sp>
        <p:nvSpPr>
          <p:cNvPr id="1131" name="正方形/長方形 1130">
            <a:extLst>
              <a:ext uri="{FF2B5EF4-FFF2-40B4-BE49-F238E27FC236}">
                <a16:creationId xmlns:a16="http://schemas.microsoft.com/office/drawing/2014/main" id="{4ED38548-CFAF-0A20-2775-0E31FEDD0EE5}"/>
              </a:ext>
            </a:extLst>
          </p:cNvPr>
          <p:cNvSpPr/>
          <p:nvPr/>
        </p:nvSpPr>
        <p:spPr>
          <a:xfrm>
            <a:off x="0" y="73199"/>
            <a:ext cx="6858000" cy="1596574"/>
          </a:xfrm>
          <a:prstGeom prst="rect">
            <a:avLst/>
          </a:prstGeom>
          <a:solidFill>
            <a:srgbClr val="194E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n-ea"/>
              <a:cs typeface="+mn-cs"/>
            </a:endParaRPr>
          </a:p>
        </p:txBody>
      </p:sp>
      <p:sp>
        <p:nvSpPr>
          <p:cNvPr id="1133" name="正方形/長方形 1132">
            <a:extLst>
              <a:ext uri="{FF2B5EF4-FFF2-40B4-BE49-F238E27FC236}">
                <a16:creationId xmlns:a16="http://schemas.microsoft.com/office/drawing/2014/main" id="{83790F8A-3885-5967-4DD0-2CA3BABCA150}"/>
              </a:ext>
            </a:extLst>
          </p:cNvPr>
          <p:cNvSpPr/>
          <p:nvPr/>
        </p:nvSpPr>
        <p:spPr>
          <a:xfrm>
            <a:off x="93245" y="348559"/>
            <a:ext cx="6671511" cy="14253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b="1">
                <a:solidFill>
                  <a:schemeClr val="bg1"/>
                </a:solidFill>
                <a:latin typeface="+mn-ea"/>
                <a:cs typeface="Segoe UI"/>
              </a:rPr>
              <a:t>医療費助成の受給者証</a:t>
            </a:r>
            <a:r>
              <a:rPr lang="ja-JP" altLang="en-US" b="1">
                <a:solidFill>
                  <a:schemeClr val="bg1"/>
                </a:solidFill>
                <a:latin typeface="+mn-ea"/>
                <a:cs typeface="Segoe UI"/>
              </a:rPr>
              <a:t>及び</a:t>
            </a:r>
            <a:endParaRPr lang="en-US" altLang="ja-JP" sz="2400" b="1">
              <a:solidFill>
                <a:schemeClr val="bg1"/>
              </a:solidFill>
              <a:latin typeface="+mn-ea"/>
              <a:cs typeface="Segoe UI"/>
            </a:endParaRPr>
          </a:p>
          <a:p>
            <a:pPr algn="ctr"/>
            <a:r>
              <a:rPr kumimoji="1" lang="ja-JP" altLang="en-US" sz="2400" b="1">
                <a:solidFill>
                  <a:schemeClr val="bg1"/>
                </a:solidFill>
                <a:latin typeface="+mn-ea"/>
                <a:cs typeface="Segoe UI"/>
              </a:rPr>
              <a:t>診察券</a:t>
            </a:r>
            <a:r>
              <a:rPr kumimoji="1" lang="ja-JP" altLang="en-US" b="1">
                <a:solidFill>
                  <a:schemeClr val="bg1"/>
                </a:solidFill>
                <a:latin typeface="+mn-ea"/>
                <a:cs typeface="Segoe UI"/>
              </a:rPr>
              <a:t>の</a:t>
            </a:r>
            <a:r>
              <a:rPr kumimoji="1" lang="ja-JP" altLang="en-US" sz="2400" b="1">
                <a:solidFill>
                  <a:schemeClr val="bg1"/>
                </a:solidFill>
                <a:latin typeface="+mn-ea"/>
                <a:cs typeface="Segoe UI"/>
              </a:rPr>
              <a:t>マイナンバーカード</a:t>
            </a:r>
            <a:r>
              <a:rPr kumimoji="1" lang="ja-JP" altLang="en-US" b="1">
                <a:solidFill>
                  <a:schemeClr val="bg1"/>
                </a:solidFill>
                <a:latin typeface="+mn-ea"/>
                <a:cs typeface="Segoe UI"/>
              </a:rPr>
              <a:t>への</a:t>
            </a:r>
            <a:endParaRPr kumimoji="1" lang="en-US" altLang="ja-JP" b="1">
              <a:solidFill>
                <a:schemeClr val="bg1"/>
              </a:solidFill>
              <a:latin typeface="+mn-ea"/>
              <a:cs typeface="Segoe UI"/>
            </a:endParaRPr>
          </a:p>
          <a:p>
            <a:pPr algn="ctr"/>
            <a:r>
              <a:rPr kumimoji="1" lang="ja-JP" altLang="en-US" sz="2400" b="1">
                <a:solidFill>
                  <a:schemeClr val="bg1"/>
                </a:solidFill>
                <a:latin typeface="+mn-ea"/>
                <a:cs typeface="Segoe UI"/>
              </a:rPr>
              <a:t>一体化</a:t>
            </a:r>
            <a:r>
              <a:rPr kumimoji="1" lang="ja-JP" altLang="en-US" b="1">
                <a:solidFill>
                  <a:schemeClr val="bg1"/>
                </a:solidFill>
                <a:latin typeface="+mn-ea"/>
                <a:cs typeface="Segoe UI"/>
              </a:rPr>
              <a:t>に関する</a:t>
            </a:r>
            <a:r>
              <a:rPr kumimoji="1" lang="ja-JP" altLang="en-US" sz="2400" b="1">
                <a:solidFill>
                  <a:schemeClr val="bg1"/>
                </a:solidFill>
                <a:latin typeface="+mn-ea"/>
                <a:cs typeface="Segoe UI"/>
              </a:rPr>
              <a:t>補助金の申請受付</a:t>
            </a:r>
            <a:r>
              <a:rPr kumimoji="1" lang="ja-JP" altLang="en-US" sz="2000" b="1">
                <a:solidFill>
                  <a:schemeClr val="bg1"/>
                </a:solidFill>
                <a:latin typeface="+mn-ea"/>
                <a:cs typeface="Segoe UI"/>
              </a:rPr>
              <a:t>を</a:t>
            </a:r>
            <a:r>
              <a:rPr kumimoji="1" lang="ja-JP" altLang="en-US" sz="2400" b="1">
                <a:solidFill>
                  <a:schemeClr val="bg1"/>
                </a:solidFill>
                <a:latin typeface="+mn-ea"/>
                <a:cs typeface="Segoe UI"/>
              </a:rPr>
              <a:t>開始</a:t>
            </a:r>
            <a:r>
              <a:rPr kumimoji="1" lang="ja-JP" altLang="en-US" b="1">
                <a:solidFill>
                  <a:schemeClr val="bg1"/>
                </a:solidFill>
                <a:latin typeface="+mn-ea"/>
                <a:cs typeface="Segoe UI"/>
              </a:rPr>
              <a:t>します</a:t>
            </a:r>
            <a:endParaRPr kumimoji="1" lang="ja-JP" altLang="en-US" sz="1600" b="1">
              <a:solidFill>
                <a:schemeClr val="bg1"/>
              </a:solidFill>
              <a:latin typeface="+mn-ea"/>
            </a:endParaRPr>
          </a:p>
        </p:txBody>
      </p:sp>
      <p:sp>
        <p:nvSpPr>
          <p:cNvPr id="1134" name="四角形: 角を丸くする 1133">
            <a:extLst>
              <a:ext uri="{FF2B5EF4-FFF2-40B4-BE49-F238E27FC236}">
                <a16:creationId xmlns:a16="http://schemas.microsoft.com/office/drawing/2014/main" id="{60AEF225-CC92-81C7-5944-9A1E65047D37}"/>
              </a:ext>
            </a:extLst>
          </p:cNvPr>
          <p:cNvSpPr/>
          <p:nvPr/>
        </p:nvSpPr>
        <p:spPr>
          <a:xfrm>
            <a:off x="1062318" y="181695"/>
            <a:ext cx="4733364" cy="28917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73669" indent="-373669" algn="ctr" defTabSz="316520">
              <a:defRPr/>
            </a:pPr>
            <a:r>
              <a:rPr lang="ja-JP" altLang="en-US" sz="1600" b="1">
                <a:solidFill>
                  <a:srgbClr val="194EA1"/>
                </a:solidFill>
                <a:latin typeface="+mn-ea"/>
                <a:cs typeface="Segoe UI"/>
              </a:rPr>
              <a:t>保険医療機関・保険薬局のみなさまへ</a:t>
            </a:r>
            <a:endParaRPr kumimoji="0" lang="en-US" altLang="ja-JP" sz="1600" b="1" strike="sngStrike">
              <a:solidFill>
                <a:srgbClr val="194EA1"/>
              </a:solidFill>
              <a:latin typeface="+mn-ea"/>
            </a:endParaRPr>
          </a:p>
        </p:txBody>
      </p:sp>
      <p:sp>
        <p:nvSpPr>
          <p:cNvPr id="1135" name="正方形/長方形 1134">
            <a:extLst>
              <a:ext uri="{FF2B5EF4-FFF2-40B4-BE49-F238E27FC236}">
                <a16:creationId xmlns:a16="http://schemas.microsoft.com/office/drawing/2014/main" id="{0B92F062-1A9A-F4E0-A1FC-7EA2F4A1856A}"/>
              </a:ext>
            </a:extLst>
          </p:cNvPr>
          <p:cNvSpPr/>
          <p:nvPr/>
        </p:nvSpPr>
        <p:spPr>
          <a:xfrm>
            <a:off x="0" y="0"/>
            <a:ext cx="6858000" cy="73834"/>
          </a:xfrm>
          <a:prstGeom prst="rect">
            <a:avLst/>
          </a:prstGeom>
          <a:solidFill>
            <a:srgbClr val="BBD4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100" b="1">
              <a:solidFill>
                <a:schemeClr val="tx1"/>
              </a:solidFill>
              <a:latin typeface="+mn-ea"/>
            </a:endParaRPr>
          </a:p>
        </p:txBody>
      </p:sp>
      <p:sp>
        <p:nvSpPr>
          <p:cNvPr id="1136" name="四角形: 角を丸くする 1135">
            <a:extLst>
              <a:ext uri="{FF2B5EF4-FFF2-40B4-BE49-F238E27FC236}">
                <a16:creationId xmlns:a16="http://schemas.microsoft.com/office/drawing/2014/main" id="{E15B7271-86BD-DE69-F254-11EF655EDFE7}"/>
              </a:ext>
            </a:extLst>
          </p:cNvPr>
          <p:cNvSpPr/>
          <p:nvPr/>
        </p:nvSpPr>
        <p:spPr>
          <a:xfrm>
            <a:off x="163630" y="1749111"/>
            <a:ext cx="6530741" cy="504863"/>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cs typeface="Segoe UI"/>
              </a:rPr>
              <a:t>医療費助成の受給者証及び</a:t>
            </a:r>
            <a:r>
              <a:rPr kumimoji="1" lang="ja-JP" altLang="en-US" sz="1400" b="1">
                <a:solidFill>
                  <a:schemeClr val="bg1"/>
                </a:solidFill>
                <a:latin typeface="+mn-ea"/>
                <a:cs typeface="Segoe UI"/>
              </a:rPr>
              <a:t>診察券の</a:t>
            </a:r>
            <a:endParaRPr kumimoji="1" lang="en-US" altLang="ja-JP" sz="1400" b="1">
              <a:solidFill>
                <a:schemeClr val="bg1"/>
              </a:solidFill>
              <a:latin typeface="+mn-ea"/>
              <a:cs typeface="Segoe UI"/>
            </a:endParaRPr>
          </a:p>
          <a:p>
            <a:pPr algn="ctr"/>
            <a:r>
              <a:rPr kumimoji="1" lang="ja-JP" altLang="en-US" sz="1400" b="1">
                <a:solidFill>
                  <a:schemeClr val="bg1"/>
                </a:solidFill>
                <a:latin typeface="+mn-ea"/>
              </a:rPr>
              <a:t>マイナンバーカードとの一体化には多くのメリットがあります</a:t>
            </a:r>
          </a:p>
        </p:txBody>
      </p:sp>
      <p:grpSp>
        <p:nvGrpSpPr>
          <p:cNvPr id="57" name="グループ化 56">
            <a:extLst>
              <a:ext uri="{FF2B5EF4-FFF2-40B4-BE49-F238E27FC236}">
                <a16:creationId xmlns:a16="http://schemas.microsoft.com/office/drawing/2014/main" id="{EEB97D19-76E5-F959-4DFD-950BEA00E468}"/>
              </a:ext>
            </a:extLst>
          </p:cNvPr>
          <p:cNvGrpSpPr/>
          <p:nvPr/>
        </p:nvGrpSpPr>
        <p:grpSpPr>
          <a:xfrm>
            <a:off x="635365" y="5712902"/>
            <a:ext cx="572652" cy="843551"/>
            <a:chOff x="4712924" y="4016590"/>
            <a:chExt cx="833108" cy="1227221"/>
          </a:xfrm>
        </p:grpSpPr>
        <p:pic>
          <p:nvPicPr>
            <p:cNvPr id="58" name="図 57" descr="設計図 が含まれている画像&#10;&#10;自動的に生成された説明">
              <a:extLst>
                <a:ext uri="{FF2B5EF4-FFF2-40B4-BE49-F238E27FC236}">
                  <a16:creationId xmlns:a16="http://schemas.microsoft.com/office/drawing/2014/main" id="{225BC95E-759B-6C56-D1A9-33642A00A20E}"/>
                </a:ext>
              </a:extLst>
            </p:cNvPr>
            <p:cNvPicPr>
              <a:picLocks noChangeAspect="1"/>
            </p:cNvPicPr>
            <p:nvPr/>
          </p:nvPicPr>
          <p:blipFill rotWithShape="1">
            <a:blip r:embed="rId4">
              <a:extLst>
                <a:ext uri="{28A0092B-C50C-407E-A947-70E740481C1C}">
                  <a14:useLocalDpi xmlns:a14="http://schemas.microsoft.com/office/drawing/2010/main" val="0"/>
                </a:ext>
              </a:extLst>
            </a:blip>
            <a:srcRect l="60485" t="44095" r="27392" b="43516"/>
            <a:stretch/>
          </p:blipFill>
          <p:spPr>
            <a:xfrm>
              <a:off x="4788043" y="4016590"/>
              <a:ext cx="757989" cy="1227221"/>
            </a:xfrm>
            <a:prstGeom prst="rect">
              <a:avLst/>
            </a:prstGeom>
          </p:spPr>
        </p:pic>
        <p:pic>
          <p:nvPicPr>
            <p:cNvPr id="59" name="図 58">
              <a:extLst>
                <a:ext uri="{FF2B5EF4-FFF2-40B4-BE49-F238E27FC236}">
                  <a16:creationId xmlns:a16="http://schemas.microsoft.com/office/drawing/2014/main" id="{767BAE5A-27B2-4544-D467-423B4E8053D1}"/>
                </a:ext>
              </a:extLst>
            </p:cNvPr>
            <p:cNvPicPr>
              <a:picLocks noChangeAspect="1"/>
            </p:cNvPicPr>
            <p:nvPr/>
          </p:nvPicPr>
          <p:blipFill>
            <a:blip r:embed="rId5"/>
            <a:stretch>
              <a:fillRect/>
            </a:stretch>
          </p:blipFill>
          <p:spPr>
            <a:xfrm rot="21069445">
              <a:off x="4712924" y="4373774"/>
              <a:ext cx="493911" cy="602932"/>
            </a:xfrm>
            <a:prstGeom prst="rect">
              <a:avLst/>
            </a:prstGeom>
          </p:spPr>
        </p:pic>
      </p:grpSp>
      <p:sp>
        <p:nvSpPr>
          <p:cNvPr id="61" name="正方形/長方形 60">
            <a:extLst>
              <a:ext uri="{FF2B5EF4-FFF2-40B4-BE49-F238E27FC236}">
                <a16:creationId xmlns:a16="http://schemas.microsoft.com/office/drawing/2014/main" id="{7830BD18-9833-512F-2367-6B390144456C}"/>
              </a:ext>
            </a:extLst>
          </p:cNvPr>
          <p:cNvSpPr/>
          <p:nvPr/>
        </p:nvSpPr>
        <p:spPr>
          <a:xfrm>
            <a:off x="4435692" y="9025112"/>
            <a:ext cx="1629472" cy="25477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spcAft>
                <a:spcPts val="600"/>
              </a:spcAft>
            </a:pPr>
            <a:r>
              <a:rPr lang="ja-JP" altLang="en-US"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6</a:t>
            </a:r>
            <a:r>
              <a:rPr lang="ja-JP" altLang="en-US"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PMH</a:t>
            </a:r>
            <a:r>
              <a:rPr lang="ja-JP" altLang="en-US"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（医療費助成）</a:t>
            </a:r>
            <a:r>
              <a:rPr lang="en-US" altLang="ja-JP"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rPr>
              <a:t>参加自治体の一覧はこちら</a:t>
            </a:r>
            <a:endParaRPr lang="en-US" altLang="ja-JP" sz="800" b="1">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2" name="正方形/長方形 61">
            <a:extLst>
              <a:ext uri="{FF2B5EF4-FFF2-40B4-BE49-F238E27FC236}">
                <a16:creationId xmlns:a16="http://schemas.microsoft.com/office/drawing/2014/main" id="{A83CBD5A-DE4F-EB5E-0513-CB384663501E}"/>
              </a:ext>
            </a:extLst>
          </p:cNvPr>
          <p:cNvSpPr/>
          <p:nvPr/>
        </p:nvSpPr>
        <p:spPr>
          <a:xfrm>
            <a:off x="4478263" y="9287778"/>
            <a:ext cx="1608918" cy="20850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500" b="1" dirty="0">
                <a:solidFill>
                  <a:schemeClr val="tx1"/>
                </a:solidFill>
                <a:latin typeface="メイリオ" panose="020B0604030504040204" pitchFamily="50" charset="-128"/>
                <a:ea typeface="メイリオ" panose="020B0604030504040204" pitchFamily="50" charset="-128"/>
                <a:hlinkClick r:id="rId6"/>
              </a:rPr>
              <a:t>https://www.digital.go.jp/news</a:t>
            </a:r>
            <a:r>
              <a:rPr lang="en-US" altLang="ja-JP" sz="500" b="1">
                <a:solidFill>
                  <a:schemeClr val="tx1"/>
                </a:solidFill>
                <a:latin typeface="メイリオ" panose="020B0604030504040204" pitchFamily="50" charset="-128"/>
                <a:ea typeface="メイリオ" panose="020B0604030504040204" pitchFamily="50" charset="-128"/>
                <a:hlinkClick r:id="rId6"/>
              </a:rPr>
              <a:t>/07e099a1-37df-4a50-8dac-9b5901bb3f30</a:t>
            </a:r>
            <a:endParaRPr lang="en-US" altLang="ja-JP" sz="500" b="1" dirty="0">
              <a:solidFill>
                <a:schemeClr val="tx1"/>
              </a:solidFill>
              <a:latin typeface="メイリオ" panose="020B0604030504040204" pitchFamily="50" charset="-128"/>
              <a:ea typeface="メイリオ" panose="020B0604030504040204" pitchFamily="50" charset="-128"/>
            </a:endParaRPr>
          </a:p>
        </p:txBody>
      </p:sp>
      <p:sp>
        <p:nvSpPr>
          <p:cNvPr id="1035" name="四角形: 角を丸くする 1034">
            <a:extLst>
              <a:ext uri="{FF2B5EF4-FFF2-40B4-BE49-F238E27FC236}">
                <a16:creationId xmlns:a16="http://schemas.microsoft.com/office/drawing/2014/main" id="{B021A270-3140-27C0-C196-F62FCA380A36}"/>
              </a:ext>
            </a:extLst>
          </p:cNvPr>
          <p:cNvSpPr/>
          <p:nvPr/>
        </p:nvSpPr>
        <p:spPr>
          <a:xfrm>
            <a:off x="384902" y="4914823"/>
            <a:ext cx="1742633" cy="13649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mn-ea"/>
              </a:rPr>
              <a:t>医療費助成情報をオンラインで医療機関等と連携</a:t>
            </a:r>
          </a:p>
        </p:txBody>
      </p:sp>
      <p:sp>
        <p:nvSpPr>
          <p:cNvPr id="1037" name="四角形: 角を丸くする 1036">
            <a:extLst>
              <a:ext uri="{FF2B5EF4-FFF2-40B4-BE49-F238E27FC236}">
                <a16:creationId xmlns:a16="http://schemas.microsoft.com/office/drawing/2014/main" id="{5A0DCB49-0746-520F-ACD2-EA4C92BD2EC0}"/>
              </a:ext>
            </a:extLst>
          </p:cNvPr>
          <p:cNvSpPr/>
          <p:nvPr/>
        </p:nvSpPr>
        <p:spPr>
          <a:xfrm>
            <a:off x="188233" y="3922757"/>
            <a:ext cx="2135970" cy="1225685"/>
          </a:xfrm>
          <a:prstGeom prst="roundRect">
            <a:avLst>
              <a:gd name="adj" fmla="val 4875"/>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38" name="四角形: 角を丸くする 1037">
            <a:extLst>
              <a:ext uri="{FF2B5EF4-FFF2-40B4-BE49-F238E27FC236}">
                <a16:creationId xmlns:a16="http://schemas.microsoft.com/office/drawing/2014/main" id="{7CB59A11-7E97-E023-880F-F0B195FB85CF}"/>
              </a:ext>
            </a:extLst>
          </p:cNvPr>
          <p:cNvSpPr/>
          <p:nvPr/>
        </p:nvSpPr>
        <p:spPr>
          <a:xfrm>
            <a:off x="828126" y="3811771"/>
            <a:ext cx="856184" cy="220493"/>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n-ea"/>
              </a:rPr>
              <a:t>自治体</a:t>
            </a:r>
          </a:p>
        </p:txBody>
      </p:sp>
      <p:sp>
        <p:nvSpPr>
          <p:cNvPr id="1039" name="四角形: 角を丸くする 1038">
            <a:extLst>
              <a:ext uri="{FF2B5EF4-FFF2-40B4-BE49-F238E27FC236}">
                <a16:creationId xmlns:a16="http://schemas.microsoft.com/office/drawing/2014/main" id="{A4F0FE7A-E8A6-46D8-7F3D-95DB3987025C}"/>
              </a:ext>
            </a:extLst>
          </p:cNvPr>
          <p:cNvSpPr/>
          <p:nvPr/>
        </p:nvSpPr>
        <p:spPr>
          <a:xfrm>
            <a:off x="4533797" y="3922757"/>
            <a:ext cx="2135970" cy="1225685"/>
          </a:xfrm>
          <a:prstGeom prst="roundRect">
            <a:avLst>
              <a:gd name="adj" fmla="val 4875"/>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040" name="四角形: 角を丸くする 1039">
            <a:extLst>
              <a:ext uri="{FF2B5EF4-FFF2-40B4-BE49-F238E27FC236}">
                <a16:creationId xmlns:a16="http://schemas.microsoft.com/office/drawing/2014/main" id="{476AFF10-5EF6-BADF-B790-3040C8C4A66D}"/>
              </a:ext>
            </a:extLst>
          </p:cNvPr>
          <p:cNvSpPr/>
          <p:nvPr/>
        </p:nvSpPr>
        <p:spPr>
          <a:xfrm>
            <a:off x="5236273" y="3811771"/>
            <a:ext cx="731019" cy="220493"/>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1200">
                <a:solidFill>
                  <a:schemeClr val="tx1"/>
                </a:solidFill>
                <a:latin typeface="+mn-ea"/>
              </a:rPr>
              <a:t>患者</a:t>
            </a:r>
          </a:p>
        </p:txBody>
      </p:sp>
      <p:pic>
        <p:nvPicPr>
          <p:cNvPr id="1041" name="グラフィックス 1040" descr="モニター 単色塗りつぶし">
            <a:extLst>
              <a:ext uri="{FF2B5EF4-FFF2-40B4-BE49-F238E27FC236}">
                <a16:creationId xmlns:a16="http://schemas.microsoft.com/office/drawing/2014/main" id="{C5520964-D695-08E4-E5C3-2E0C55D23581}"/>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2657087" y="4023684"/>
            <a:ext cx="860717" cy="798705"/>
          </a:xfrm>
          <a:prstGeom prst="rect">
            <a:avLst/>
          </a:prstGeom>
        </p:spPr>
      </p:pic>
      <p:sp>
        <p:nvSpPr>
          <p:cNvPr id="1044" name="四角形: 角を丸くする 1043">
            <a:extLst>
              <a:ext uri="{FF2B5EF4-FFF2-40B4-BE49-F238E27FC236}">
                <a16:creationId xmlns:a16="http://schemas.microsoft.com/office/drawing/2014/main" id="{23CF0C31-1828-9D00-C6DD-2DD57D5BE786}"/>
              </a:ext>
            </a:extLst>
          </p:cNvPr>
          <p:cNvSpPr/>
          <p:nvPr/>
        </p:nvSpPr>
        <p:spPr>
          <a:xfrm>
            <a:off x="2845254" y="3811771"/>
            <a:ext cx="1167494" cy="220493"/>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1200" b="1">
                <a:solidFill>
                  <a:schemeClr val="tx1"/>
                </a:solidFill>
                <a:latin typeface="+mn-ea"/>
              </a:rPr>
              <a:t>医療機関・薬局</a:t>
            </a:r>
          </a:p>
        </p:txBody>
      </p:sp>
      <p:sp>
        <p:nvSpPr>
          <p:cNvPr id="1045" name="四角形: 角を丸くする 1044">
            <a:extLst>
              <a:ext uri="{FF2B5EF4-FFF2-40B4-BE49-F238E27FC236}">
                <a16:creationId xmlns:a16="http://schemas.microsoft.com/office/drawing/2014/main" id="{04A1559D-AB0B-C17B-0F48-EBEC1BEAF974}"/>
              </a:ext>
            </a:extLst>
          </p:cNvPr>
          <p:cNvSpPr/>
          <p:nvPr/>
        </p:nvSpPr>
        <p:spPr>
          <a:xfrm>
            <a:off x="2559185" y="4914823"/>
            <a:ext cx="1742633" cy="13649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mn-ea"/>
              </a:rPr>
              <a:t>データ連携により、医療事務コストが削減できる！</a:t>
            </a:r>
          </a:p>
        </p:txBody>
      </p:sp>
      <p:pic>
        <p:nvPicPr>
          <p:cNvPr id="1047" name="図 1046">
            <a:extLst>
              <a:ext uri="{FF2B5EF4-FFF2-40B4-BE49-F238E27FC236}">
                <a16:creationId xmlns:a16="http://schemas.microsoft.com/office/drawing/2014/main" id="{505121E7-FFD0-73DC-4A39-3B3D52689C30}"/>
              </a:ext>
            </a:extLst>
          </p:cNvPr>
          <p:cNvPicPr>
            <a:picLocks noChangeAspect="1"/>
          </p:cNvPicPr>
          <p:nvPr/>
        </p:nvPicPr>
        <p:blipFill>
          <a:blip r:embed="rId9"/>
          <a:stretch>
            <a:fillRect/>
          </a:stretch>
        </p:blipFill>
        <p:spPr>
          <a:xfrm>
            <a:off x="4967633" y="4050642"/>
            <a:ext cx="258444" cy="315985"/>
          </a:xfrm>
          <a:prstGeom prst="rect">
            <a:avLst/>
          </a:prstGeom>
        </p:spPr>
      </p:pic>
      <p:pic>
        <p:nvPicPr>
          <p:cNvPr id="1048" name="図 1047">
            <a:extLst>
              <a:ext uri="{FF2B5EF4-FFF2-40B4-BE49-F238E27FC236}">
                <a16:creationId xmlns:a16="http://schemas.microsoft.com/office/drawing/2014/main" id="{2FEC92CD-E6A7-5BF7-4360-AEE04AEFFE83}"/>
              </a:ext>
            </a:extLst>
          </p:cNvPr>
          <p:cNvPicPr>
            <a:picLocks noChangeAspect="1"/>
          </p:cNvPicPr>
          <p:nvPr/>
        </p:nvPicPr>
        <p:blipFill>
          <a:blip r:embed="rId10"/>
          <a:stretch>
            <a:fillRect/>
          </a:stretch>
        </p:blipFill>
        <p:spPr>
          <a:xfrm>
            <a:off x="5951697" y="4072891"/>
            <a:ext cx="342694" cy="257020"/>
          </a:xfrm>
          <a:prstGeom prst="rect">
            <a:avLst/>
          </a:prstGeom>
        </p:spPr>
      </p:pic>
      <p:pic>
        <p:nvPicPr>
          <p:cNvPr id="1055" name="図 1054" descr="テキスト が含まれている画像&#10;&#10;自動的に生成された説明">
            <a:extLst>
              <a:ext uri="{FF2B5EF4-FFF2-40B4-BE49-F238E27FC236}">
                <a16:creationId xmlns:a16="http://schemas.microsoft.com/office/drawing/2014/main" id="{04F197D0-F4A6-5719-324E-8E9C6ED30A6B}"/>
              </a:ext>
            </a:extLst>
          </p:cNvPr>
          <p:cNvPicPr>
            <a:picLocks noChangeAspect="1"/>
          </p:cNvPicPr>
          <p:nvPr/>
        </p:nvPicPr>
        <p:blipFill>
          <a:blip r:embed="rId11" cstate="hqprint">
            <a:extLst>
              <a:ext uri="{28A0092B-C50C-407E-A947-70E740481C1C}">
                <a14:useLocalDpi xmlns:a14="http://schemas.microsoft.com/office/drawing/2010/main" val="0"/>
              </a:ext>
            </a:extLst>
          </a:blip>
          <a:stretch>
            <a:fillRect/>
          </a:stretch>
        </p:blipFill>
        <p:spPr>
          <a:xfrm>
            <a:off x="4911002" y="4448305"/>
            <a:ext cx="699046" cy="439480"/>
          </a:xfrm>
          <a:prstGeom prst="rect">
            <a:avLst/>
          </a:prstGeom>
        </p:spPr>
      </p:pic>
      <p:cxnSp>
        <p:nvCxnSpPr>
          <p:cNvPr id="1056" name="直線コネクタ 1055">
            <a:extLst>
              <a:ext uri="{FF2B5EF4-FFF2-40B4-BE49-F238E27FC236}">
                <a16:creationId xmlns:a16="http://schemas.microsoft.com/office/drawing/2014/main" id="{990D3650-355C-3532-90BF-62A54FC02BFF}"/>
              </a:ext>
            </a:extLst>
          </p:cNvPr>
          <p:cNvCxnSpPr/>
          <p:nvPr/>
        </p:nvCxnSpPr>
        <p:spPr>
          <a:xfrm flipV="1">
            <a:off x="5608628" y="4359142"/>
            <a:ext cx="21803" cy="5139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57" name="直線コネクタ 1056">
            <a:extLst>
              <a:ext uri="{FF2B5EF4-FFF2-40B4-BE49-F238E27FC236}">
                <a16:creationId xmlns:a16="http://schemas.microsoft.com/office/drawing/2014/main" id="{E254094B-D0B5-42E8-0DA6-F866EDFA4054}"/>
              </a:ext>
            </a:extLst>
          </p:cNvPr>
          <p:cNvCxnSpPr>
            <a:cxnSpLocks/>
          </p:cNvCxnSpPr>
          <p:nvPr/>
        </p:nvCxnSpPr>
        <p:spPr>
          <a:xfrm flipV="1">
            <a:off x="5644967" y="4374716"/>
            <a:ext cx="75792" cy="67486"/>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58" name="直線コネクタ 1057">
            <a:extLst>
              <a:ext uri="{FF2B5EF4-FFF2-40B4-BE49-F238E27FC236}">
                <a16:creationId xmlns:a16="http://schemas.microsoft.com/office/drawing/2014/main" id="{DC926544-E7D7-BD78-F030-702B6AB43CCE}"/>
              </a:ext>
            </a:extLst>
          </p:cNvPr>
          <p:cNvCxnSpPr>
            <a:cxnSpLocks/>
          </p:cNvCxnSpPr>
          <p:nvPr/>
        </p:nvCxnSpPr>
        <p:spPr>
          <a:xfrm>
            <a:off x="5665213" y="4478021"/>
            <a:ext cx="47760" cy="1194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51" name="四角形: 角を丸くする 1050">
            <a:extLst>
              <a:ext uri="{FF2B5EF4-FFF2-40B4-BE49-F238E27FC236}">
                <a16:creationId xmlns:a16="http://schemas.microsoft.com/office/drawing/2014/main" id="{4A653AF7-2A49-C1C4-1117-FAE7CF0A1099}"/>
              </a:ext>
            </a:extLst>
          </p:cNvPr>
          <p:cNvSpPr/>
          <p:nvPr/>
        </p:nvSpPr>
        <p:spPr>
          <a:xfrm>
            <a:off x="4725033" y="4936670"/>
            <a:ext cx="1742633" cy="13649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900" b="1">
                <a:solidFill>
                  <a:schemeClr val="tx1"/>
                </a:solidFill>
                <a:latin typeface="+mn-ea"/>
              </a:rPr>
              <a:t>マイナンバーカード</a:t>
            </a:r>
            <a:r>
              <a:rPr kumimoji="1" lang="en-US" altLang="ja-JP" sz="900" b="1">
                <a:solidFill>
                  <a:schemeClr val="tx1"/>
                </a:solidFill>
                <a:latin typeface="+mn-ea"/>
              </a:rPr>
              <a:t>1</a:t>
            </a:r>
            <a:r>
              <a:rPr kumimoji="1" lang="ja-JP" altLang="en-US" sz="900" b="1">
                <a:solidFill>
                  <a:schemeClr val="tx1"/>
                </a:solidFill>
                <a:latin typeface="+mn-ea"/>
              </a:rPr>
              <a:t>枚で受診可能に！</a:t>
            </a:r>
          </a:p>
        </p:txBody>
      </p:sp>
      <p:sp>
        <p:nvSpPr>
          <p:cNvPr id="1052" name="二等辺三角形 1051">
            <a:extLst>
              <a:ext uri="{FF2B5EF4-FFF2-40B4-BE49-F238E27FC236}">
                <a16:creationId xmlns:a16="http://schemas.microsoft.com/office/drawing/2014/main" id="{CB7FBF83-5089-C5B1-2C45-A405B1E9DEC8}"/>
              </a:ext>
            </a:extLst>
          </p:cNvPr>
          <p:cNvSpPr/>
          <p:nvPr/>
        </p:nvSpPr>
        <p:spPr>
          <a:xfrm rot="16200000">
            <a:off x="4221169" y="4468500"/>
            <a:ext cx="390102" cy="129513"/>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3" name="二等辺三角形 1052">
            <a:extLst>
              <a:ext uri="{FF2B5EF4-FFF2-40B4-BE49-F238E27FC236}">
                <a16:creationId xmlns:a16="http://schemas.microsoft.com/office/drawing/2014/main" id="{2F3470C8-5E59-AEE0-1424-54B8572BAE68}"/>
              </a:ext>
            </a:extLst>
          </p:cNvPr>
          <p:cNvSpPr/>
          <p:nvPr/>
        </p:nvSpPr>
        <p:spPr>
          <a:xfrm rot="5400000">
            <a:off x="2246734" y="4468500"/>
            <a:ext cx="390102" cy="129513"/>
          </a:xfrm>
          <a:prstGeom prst="triangl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4" name="正方形/長方形 1063">
            <a:extLst>
              <a:ext uri="{FF2B5EF4-FFF2-40B4-BE49-F238E27FC236}">
                <a16:creationId xmlns:a16="http://schemas.microsoft.com/office/drawing/2014/main" id="{1320B432-7072-7531-3748-F2D863FBCF45}"/>
              </a:ext>
            </a:extLst>
          </p:cNvPr>
          <p:cNvSpPr/>
          <p:nvPr/>
        </p:nvSpPr>
        <p:spPr>
          <a:xfrm>
            <a:off x="299874" y="2376598"/>
            <a:ext cx="2978091" cy="3523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tx1"/>
                </a:solidFill>
              </a:rPr>
              <a:t>①医療保険の資格情報と一緒に</a:t>
            </a:r>
            <a:r>
              <a:rPr kumimoji="1" lang="en-US" altLang="ja-JP" sz="1050" b="1">
                <a:solidFill>
                  <a:schemeClr val="tx1"/>
                </a:solidFill>
              </a:rPr>
              <a:t/>
            </a:r>
            <a:br>
              <a:rPr kumimoji="1" lang="en-US" altLang="ja-JP" sz="1050" b="1">
                <a:solidFill>
                  <a:schemeClr val="tx1"/>
                </a:solidFill>
              </a:rPr>
            </a:br>
            <a:r>
              <a:rPr kumimoji="1" lang="ja-JP" altLang="en-US" sz="1050" b="1">
                <a:solidFill>
                  <a:schemeClr val="tx1"/>
                </a:solidFill>
              </a:rPr>
              <a:t>医療費助成の受給者証情報も取り込み！</a:t>
            </a:r>
            <a:endParaRPr kumimoji="1" lang="en-US" altLang="ja-JP" sz="1050" b="1">
              <a:solidFill>
                <a:schemeClr val="tx1"/>
              </a:solidFill>
            </a:endParaRPr>
          </a:p>
        </p:txBody>
      </p:sp>
      <p:sp>
        <p:nvSpPr>
          <p:cNvPr id="1066" name="正方形/長方形 1065">
            <a:extLst>
              <a:ext uri="{FF2B5EF4-FFF2-40B4-BE49-F238E27FC236}">
                <a16:creationId xmlns:a16="http://schemas.microsoft.com/office/drawing/2014/main" id="{DB0EEFEE-C175-5CCB-9C8F-6E8B4FFCF0DE}"/>
              </a:ext>
            </a:extLst>
          </p:cNvPr>
          <p:cNvSpPr/>
          <p:nvPr/>
        </p:nvSpPr>
        <p:spPr>
          <a:xfrm>
            <a:off x="3583349" y="2348078"/>
            <a:ext cx="2978091" cy="22474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ja-JP" altLang="en-US" sz="1050" b="1">
                <a:solidFill>
                  <a:schemeClr val="tx1"/>
                </a:solidFill>
              </a:rPr>
              <a:t>②マイナ診察券で受付ができる！</a:t>
            </a:r>
          </a:p>
        </p:txBody>
      </p:sp>
      <p:sp>
        <p:nvSpPr>
          <p:cNvPr id="1085" name="テキスト ボックス 1084">
            <a:extLst>
              <a:ext uri="{FF2B5EF4-FFF2-40B4-BE49-F238E27FC236}">
                <a16:creationId xmlns:a16="http://schemas.microsoft.com/office/drawing/2014/main" id="{68F1995A-A333-BDB6-4B46-5D634172E0D3}"/>
              </a:ext>
            </a:extLst>
          </p:cNvPr>
          <p:cNvSpPr txBox="1"/>
          <p:nvPr/>
        </p:nvSpPr>
        <p:spPr>
          <a:xfrm>
            <a:off x="221725" y="3449584"/>
            <a:ext cx="3134388" cy="307777"/>
          </a:xfrm>
          <a:prstGeom prst="rect">
            <a:avLst/>
          </a:prstGeom>
          <a:noFill/>
        </p:spPr>
        <p:txBody>
          <a:bodyPr wrap="square" rtlCol="0">
            <a:spAutoFit/>
          </a:bodyPr>
          <a:lstStyle/>
          <a:p>
            <a:pPr algn="ctr" defTabSz="356098"/>
            <a:r>
              <a:rPr lang="ja-JP" altLang="en-US" sz="700">
                <a:latin typeface="Meiryo UI" panose="020B0604030504040204" pitchFamily="50" charset="-128"/>
                <a:ea typeface="Meiryo UI" panose="020B0604030504040204" pitchFamily="50" charset="-128"/>
              </a:rPr>
              <a:t>マイナンバーカードでの受付時、患者が利用を選択すると</a:t>
            </a:r>
            <a:r>
              <a:rPr lang="en-US" altLang="ja-JP" sz="700">
                <a:latin typeface="Meiryo UI" panose="020B0604030504040204" pitchFamily="50" charset="-128"/>
                <a:ea typeface="Meiryo UI" panose="020B0604030504040204" pitchFamily="50" charset="-128"/>
              </a:rPr>
              <a:t/>
            </a:r>
            <a:br>
              <a:rPr lang="en-US" altLang="ja-JP" sz="700">
                <a:latin typeface="Meiryo UI" panose="020B0604030504040204" pitchFamily="50" charset="-128"/>
                <a:ea typeface="Meiryo UI" panose="020B0604030504040204" pitchFamily="50" charset="-128"/>
              </a:rPr>
            </a:br>
            <a:r>
              <a:rPr lang="ja-JP" altLang="en-US" sz="700">
                <a:latin typeface="Meiryo UI" panose="020B0604030504040204" pitchFamily="50" charset="-128"/>
                <a:ea typeface="Meiryo UI" panose="020B0604030504040204" pitchFamily="50" charset="-128"/>
              </a:rPr>
              <a:t>医事職員がオンライン資格確認経由で医療費助成情報を確認可能になります。</a:t>
            </a:r>
          </a:p>
        </p:txBody>
      </p:sp>
      <p:sp>
        <p:nvSpPr>
          <p:cNvPr id="1093" name="フリーフォーム: 図形 1092">
            <a:extLst>
              <a:ext uri="{FF2B5EF4-FFF2-40B4-BE49-F238E27FC236}">
                <a16:creationId xmlns:a16="http://schemas.microsoft.com/office/drawing/2014/main" id="{2BA15A24-6B48-B432-6EFC-A82DFECFA282}"/>
              </a:ext>
            </a:extLst>
          </p:cNvPr>
          <p:cNvSpPr/>
          <p:nvPr/>
        </p:nvSpPr>
        <p:spPr>
          <a:xfrm>
            <a:off x="2422567" y="2880574"/>
            <a:ext cx="858672" cy="459348"/>
          </a:xfrm>
          <a:custGeom>
            <a:avLst/>
            <a:gdLst>
              <a:gd name="connsiteX0" fmla="*/ 202487 w 731949"/>
              <a:gd name="connsiteY0" fmla="*/ 0 h 656823"/>
              <a:gd name="connsiteX1" fmla="*/ 626054 w 731949"/>
              <a:gd name="connsiteY1" fmla="*/ 0 h 656823"/>
              <a:gd name="connsiteX2" fmla="*/ 731949 w 731949"/>
              <a:gd name="connsiteY2" fmla="*/ 105895 h 656823"/>
              <a:gd name="connsiteX3" fmla="*/ 731949 w 731949"/>
              <a:gd name="connsiteY3" fmla="*/ 550928 h 656823"/>
              <a:gd name="connsiteX4" fmla="*/ 626054 w 731949"/>
              <a:gd name="connsiteY4" fmla="*/ 656823 h 656823"/>
              <a:gd name="connsiteX5" fmla="*/ 202487 w 731949"/>
              <a:gd name="connsiteY5" fmla="*/ 656823 h 656823"/>
              <a:gd name="connsiteX6" fmla="*/ 96592 w 731949"/>
              <a:gd name="connsiteY6" fmla="*/ 550928 h 656823"/>
              <a:gd name="connsiteX7" fmla="*/ 96592 w 731949"/>
              <a:gd name="connsiteY7" fmla="*/ 340154 h 656823"/>
              <a:gd name="connsiteX8" fmla="*/ 0 w 731949"/>
              <a:gd name="connsiteY8" fmla="*/ 315532 h 656823"/>
              <a:gd name="connsiteX9" fmla="*/ 96592 w 731949"/>
              <a:gd name="connsiteY9" fmla="*/ 290911 h 656823"/>
              <a:gd name="connsiteX10" fmla="*/ 96592 w 731949"/>
              <a:gd name="connsiteY10" fmla="*/ 105895 h 656823"/>
              <a:gd name="connsiteX11" fmla="*/ 202487 w 731949"/>
              <a:gd name="connsiteY11" fmla="*/ 0 h 656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1949" h="656823">
                <a:moveTo>
                  <a:pt x="202487" y="0"/>
                </a:moveTo>
                <a:lnTo>
                  <a:pt x="626054" y="0"/>
                </a:lnTo>
                <a:cubicBezTo>
                  <a:pt x="684538" y="0"/>
                  <a:pt x="731949" y="47411"/>
                  <a:pt x="731949" y="105895"/>
                </a:cubicBezTo>
                <a:lnTo>
                  <a:pt x="731949" y="550928"/>
                </a:lnTo>
                <a:cubicBezTo>
                  <a:pt x="731949" y="609412"/>
                  <a:pt x="684538" y="656823"/>
                  <a:pt x="626054" y="656823"/>
                </a:cubicBezTo>
                <a:lnTo>
                  <a:pt x="202487" y="656823"/>
                </a:lnTo>
                <a:cubicBezTo>
                  <a:pt x="144003" y="656823"/>
                  <a:pt x="96592" y="609412"/>
                  <a:pt x="96592" y="550928"/>
                </a:cubicBezTo>
                <a:lnTo>
                  <a:pt x="96592" y="340154"/>
                </a:lnTo>
                <a:lnTo>
                  <a:pt x="0" y="315532"/>
                </a:lnTo>
                <a:lnTo>
                  <a:pt x="96592" y="290911"/>
                </a:lnTo>
                <a:lnTo>
                  <a:pt x="96592" y="105895"/>
                </a:lnTo>
                <a:cubicBezTo>
                  <a:pt x="96592" y="47411"/>
                  <a:pt x="144003" y="0"/>
                  <a:pt x="202487" y="0"/>
                </a:cubicBezTo>
                <a:close/>
              </a:path>
            </a:pathLst>
          </a:custGeom>
          <a:solidFill>
            <a:schemeClr val="bg1"/>
          </a:solidFill>
          <a:ln w="63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084" name="テキスト ボックス 1083">
            <a:extLst>
              <a:ext uri="{FF2B5EF4-FFF2-40B4-BE49-F238E27FC236}">
                <a16:creationId xmlns:a16="http://schemas.microsoft.com/office/drawing/2014/main" id="{65B6FF25-5670-78FE-65A2-271D2E2EEDDE}"/>
              </a:ext>
            </a:extLst>
          </p:cNvPr>
          <p:cNvSpPr txBox="1"/>
          <p:nvPr/>
        </p:nvSpPr>
        <p:spPr>
          <a:xfrm>
            <a:off x="2480782" y="2921465"/>
            <a:ext cx="857927" cy="415498"/>
          </a:xfrm>
          <a:prstGeom prst="rect">
            <a:avLst/>
          </a:prstGeom>
          <a:noFill/>
        </p:spPr>
        <p:txBody>
          <a:bodyPr wrap="none" rtlCol="0">
            <a:spAutoFit/>
          </a:bodyPr>
          <a:lstStyle/>
          <a:p>
            <a:pPr defTabSz="474797">
              <a:defRPr/>
            </a:pPr>
            <a:r>
              <a:rPr kumimoji="1" lang="ja-JP" altLang="en-US" sz="700">
                <a:solidFill>
                  <a:srgbClr val="000000"/>
                </a:solidFill>
                <a:latin typeface="Meiryo UI" panose="020B0604030504040204" pitchFamily="50" charset="-128"/>
                <a:ea typeface="Meiryo UI" panose="020B0604030504040204" pitchFamily="50" charset="-128"/>
              </a:rPr>
              <a:t>・公費負担者番号</a:t>
            </a:r>
            <a:endParaRPr kumimoji="1" lang="en-US" altLang="ja-JP" sz="700">
              <a:solidFill>
                <a:srgbClr val="000000"/>
              </a:solidFill>
              <a:latin typeface="Meiryo UI" panose="020B0604030504040204" pitchFamily="50" charset="-128"/>
              <a:ea typeface="Meiryo UI" panose="020B0604030504040204" pitchFamily="50" charset="-128"/>
            </a:endParaRPr>
          </a:p>
          <a:p>
            <a:pPr defTabSz="474797">
              <a:defRPr/>
            </a:pPr>
            <a:r>
              <a:rPr kumimoji="1" lang="ja-JP" altLang="en-US" sz="700">
                <a:solidFill>
                  <a:srgbClr val="000000"/>
                </a:solidFill>
                <a:latin typeface="Meiryo UI" panose="020B0604030504040204" pitchFamily="50" charset="-128"/>
                <a:ea typeface="Meiryo UI" panose="020B0604030504040204" pitchFamily="50" charset="-128"/>
              </a:rPr>
              <a:t>・自己負担上限</a:t>
            </a:r>
            <a:endParaRPr kumimoji="1" lang="en-US" altLang="ja-JP" sz="700">
              <a:solidFill>
                <a:srgbClr val="000000"/>
              </a:solidFill>
              <a:latin typeface="Meiryo UI" panose="020B0604030504040204" pitchFamily="50" charset="-128"/>
              <a:ea typeface="Meiryo UI" panose="020B0604030504040204" pitchFamily="50" charset="-128"/>
            </a:endParaRPr>
          </a:p>
          <a:p>
            <a:pPr defTabSz="474797">
              <a:defRPr/>
            </a:pPr>
            <a:r>
              <a:rPr kumimoji="1" lang="ja-JP" altLang="en-US" sz="700">
                <a:solidFill>
                  <a:srgbClr val="000000"/>
                </a:solidFill>
                <a:latin typeface="Meiryo UI" panose="020B0604030504040204" pitchFamily="50" charset="-128"/>
                <a:ea typeface="Meiryo UI" panose="020B0604030504040204" pitchFamily="50" charset="-128"/>
              </a:rPr>
              <a:t>　</a:t>
            </a:r>
            <a:r>
              <a:rPr kumimoji="1" lang="en-US" altLang="ja-JP" sz="700">
                <a:solidFill>
                  <a:srgbClr val="000000"/>
                </a:solidFill>
                <a:latin typeface="Meiryo UI" panose="020B0604030504040204" pitchFamily="50" charset="-128"/>
                <a:ea typeface="Meiryo UI" panose="020B0604030504040204" pitchFamily="50" charset="-128"/>
              </a:rPr>
              <a:t>...</a:t>
            </a:r>
            <a:r>
              <a:rPr kumimoji="1" lang="en-US" altLang="ja-JP" sz="700" err="1">
                <a:solidFill>
                  <a:srgbClr val="000000"/>
                </a:solidFill>
                <a:latin typeface="Meiryo UI" panose="020B0604030504040204" pitchFamily="50" charset="-128"/>
                <a:ea typeface="Meiryo UI" panose="020B0604030504040204" pitchFamily="50" charset="-128"/>
              </a:rPr>
              <a:t>etc</a:t>
            </a:r>
            <a:endParaRPr kumimoji="1" lang="ja-JP" altLang="en-US" sz="700">
              <a:solidFill>
                <a:srgbClr val="000000"/>
              </a:solidFill>
              <a:latin typeface="Meiryo UI" panose="020B0604030504040204" pitchFamily="50" charset="-128"/>
              <a:ea typeface="Meiryo UI" panose="020B0604030504040204" pitchFamily="50" charset="-128"/>
            </a:endParaRPr>
          </a:p>
        </p:txBody>
      </p:sp>
      <p:grpSp>
        <p:nvGrpSpPr>
          <p:cNvPr id="1122" name="グループ化 1121">
            <a:extLst>
              <a:ext uri="{FF2B5EF4-FFF2-40B4-BE49-F238E27FC236}">
                <a16:creationId xmlns:a16="http://schemas.microsoft.com/office/drawing/2014/main" id="{C7A94C1F-F04A-88DD-D64F-D0DD2BC8C230}"/>
              </a:ext>
            </a:extLst>
          </p:cNvPr>
          <p:cNvGrpSpPr/>
          <p:nvPr/>
        </p:nvGrpSpPr>
        <p:grpSpPr>
          <a:xfrm>
            <a:off x="1202522" y="2871988"/>
            <a:ext cx="1280612" cy="442174"/>
            <a:chOff x="1384553" y="2833352"/>
            <a:chExt cx="1174322" cy="442174"/>
          </a:xfrm>
        </p:grpSpPr>
        <p:sp>
          <p:nvSpPr>
            <p:cNvPr id="1088" name="楕円 1087">
              <a:extLst>
                <a:ext uri="{FF2B5EF4-FFF2-40B4-BE49-F238E27FC236}">
                  <a16:creationId xmlns:a16="http://schemas.microsoft.com/office/drawing/2014/main" id="{F66B4F50-BD49-55D7-B1D5-3F856CA6F7A7}"/>
                </a:ext>
              </a:extLst>
            </p:cNvPr>
            <p:cNvSpPr/>
            <p:nvPr/>
          </p:nvSpPr>
          <p:spPr>
            <a:xfrm>
              <a:off x="1459720" y="2833352"/>
              <a:ext cx="442174" cy="442174"/>
            </a:xfrm>
            <a:prstGeom prst="ellipse">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9" name="楕円 1088">
              <a:extLst>
                <a:ext uri="{FF2B5EF4-FFF2-40B4-BE49-F238E27FC236}">
                  <a16:creationId xmlns:a16="http://schemas.microsoft.com/office/drawing/2014/main" id="{E62307E4-7171-B785-7CE7-F437EAEC9740}"/>
                </a:ext>
              </a:extLst>
            </p:cNvPr>
            <p:cNvSpPr/>
            <p:nvPr/>
          </p:nvSpPr>
          <p:spPr>
            <a:xfrm>
              <a:off x="2050956" y="2833352"/>
              <a:ext cx="442174" cy="442174"/>
            </a:xfrm>
            <a:prstGeom prst="ellipse">
              <a:avLst/>
            </a:prstGeom>
            <a:solidFill>
              <a:srgbClr val="FADAD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7" name="正方形/長方形 1076">
              <a:extLst>
                <a:ext uri="{FF2B5EF4-FFF2-40B4-BE49-F238E27FC236}">
                  <a16:creationId xmlns:a16="http://schemas.microsoft.com/office/drawing/2014/main" id="{D20C6E8B-73D9-E183-A588-021351C9DAB6}"/>
                </a:ext>
              </a:extLst>
            </p:cNvPr>
            <p:cNvSpPr/>
            <p:nvPr/>
          </p:nvSpPr>
          <p:spPr>
            <a:xfrm>
              <a:off x="1384553" y="2953301"/>
              <a:ext cx="583086" cy="22215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defTabSz="584380">
                <a:defRPr/>
              </a:pPr>
              <a:r>
                <a:rPr kumimoji="1" lang="ja-JP" altLang="en-US" sz="800" b="1">
                  <a:solidFill>
                    <a:schemeClr val="tx1">
                      <a:lumMod val="65000"/>
                      <a:lumOff val="35000"/>
                    </a:schemeClr>
                  </a:solidFill>
                  <a:latin typeface="游ゴシック"/>
                  <a:ea typeface="游ゴシック"/>
                </a:rPr>
                <a:t>資格確認</a:t>
              </a:r>
              <a:endParaRPr kumimoji="1" lang="en-US" altLang="ja-JP" sz="800" b="1">
                <a:solidFill>
                  <a:schemeClr val="tx1">
                    <a:lumMod val="65000"/>
                    <a:lumOff val="35000"/>
                  </a:schemeClr>
                </a:solidFill>
                <a:latin typeface="游ゴシック"/>
                <a:ea typeface="游ゴシック"/>
              </a:endParaRPr>
            </a:p>
            <a:p>
              <a:pPr algn="ctr" defTabSz="584380">
                <a:defRPr/>
              </a:pPr>
              <a:r>
                <a:rPr kumimoji="1" lang="ja-JP" altLang="en-US" sz="800" b="1">
                  <a:solidFill>
                    <a:schemeClr val="tx1">
                      <a:lumMod val="65000"/>
                      <a:lumOff val="35000"/>
                    </a:schemeClr>
                  </a:solidFill>
                  <a:latin typeface="游ゴシック"/>
                  <a:ea typeface="游ゴシック"/>
                </a:rPr>
                <a:t>結果</a:t>
              </a:r>
            </a:p>
          </p:txBody>
        </p:sp>
        <p:sp>
          <p:nvSpPr>
            <p:cNvPr id="1090" name="正方形/長方形 1089">
              <a:extLst>
                <a:ext uri="{FF2B5EF4-FFF2-40B4-BE49-F238E27FC236}">
                  <a16:creationId xmlns:a16="http://schemas.microsoft.com/office/drawing/2014/main" id="{BF9CA45E-2BDF-584B-F47D-AC47F70672B9}"/>
                </a:ext>
              </a:extLst>
            </p:cNvPr>
            <p:cNvSpPr/>
            <p:nvPr/>
          </p:nvSpPr>
          <p:spPr>
            <a:xfrm>
              <a:off x="1975789" y="2953301"/>
              <a:ext cx="583086" cy="22215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defTabSz="584380">
                <a:defRPr/>
              </a:pPr>
              <a:r>
                <a:rPr kumimoji="1" lang="ja-JP" altLang="en-US" sz="800" b="1">
                  <a:solidFill>
                    <a:srgbClr val="FF0000"/>
                  </a:solidFill>
                  <a:latin typeface="游ゴシック"/>
                  <a:ea typeface="游ゴシック"/>
                </a:rPr>
                <a:t>医療費</a:t>
              </a:r>
              <a:r>
                <a:rPr kumimoji="1" lang="en-US" altLang="ja-JP" sz="800" b="1">
                  <a:solidFill>
                    <a:srgbClr val="FF0000"/>
                  </a:solidFill>
                  <a:latin typeface="游ゴシック"/>
                  <a:ea typeface="游ゴシック"/>
                </a:rPr>
                <a:t/>
              </a:r>
              <a:br>
                <a:rPr kumimoji="1" lang="en-US" altLang="ja-JP" sz="800" b="1">
                  <a:solidFill>
                    <a:srgbClr val="FF0000"/>
                  </a:solidFill>
                  <a:latin typeface="游ゴシック"/>
                  <a:ea typeface="游ゴシック"/>
                </a:rPr>
              </a:br>
              <a:r>
                <a:rPr kumimoji="1" lang="ja-JP" altLang="en-US" sz="800" b="1">
                  <a:solidFill>
                    <a:srgbClr val="FF0000"/>
                  </a:solidFill>
                  <a:latin typeface="游ゴシック"/>
                  <a:ea typeface="游ゴシック"/>
                </a:rPr>
                <a:t>助成情報</a:t>
              </a:r>
            </a:p>
          </p:txBody>
        </p:sp>
        <p:sp>
          <p:nvSpPr>
            <p:cNvPr id="1096" name="十字形 1095">
              <a:extLst>
                <a:ext uri="{FF2B5EF4-FFF2-40B4-BE49-F238E27FC236}">
                  <a16:creationId xmlns:a16="http://schemas.microsoft.com/office/drawing/2014/main" id="{6EBF0A8A-68CE-BA58-AD03-036BC5221A3C}"/>
                </a:ext>
              </a:extLst>
            </p:cNvPr>
            <p:cNvSpPr/>
            <p:nvPr/>
          </p:nvSpPr>
          <p:spPr>
            <a:xfrm>
              <a:off x="1924793" y="3010940"/>
              <a:ext cx="98455" cy="105634"/>
            </a:xfrm>
            <a:prstGeom prst="plus">
              <a:avLst>
                <a:gd name="adj" fmla="val 41000"/>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115" name="グラフィックス 1114" descr="モニター 単色塗りつぶし">
            <a:extLst>
              <a:ext uri="{FF2B5EF4-FFF2-40B4-BE49-F238E27FC236}">
                <a16:creationId xmlns:a16="http://schemas.microsoft.com/office/drawing/2014/main" id="{DBB6CAA4-E9C7-E714-C951-8595C0A1AFBC}"/>
              </a:ext>
            </a:extLst>
          </p:cNvPr>
          <p:cNvPicPr>
            <a:picLocks noChangeAspect="1"/>
          </p:cNvPicPr>
          <p:nvPr/>
        </p:nvPicPr>
        <p:blipFill>
          <a:blip r:embed="rId12"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3538238" y="2746331"/>
            <a:ext cx="452600" cy="419990"/>
          </a:xfrm>
          <a:prstGeom prst="rect">
            <a:avLst/>
          </a:prstGeom>
        </p:spPr>
      </p:pic>
      <p:cxnSp>
        <p:nvCxnSpPr>
          <p:cNvPr id="1101" name="直線矢印コネクタ 1100">
            <a:extLst>
              <a:ext uri="{FF2B5EF4-FFF2-40B4-BE49-F238E27FC236}">
                <a16:creationId xmlns:a16="http://schemas.microsoft.com/office/drawing/2014/main" id="{0C622124-96A0-5F24-CB39-3538C58939E9}"/>
              </a:ext>
            </a:extLst>
          </p:cNvPr>
          <p:cNvCxnSpPr>
            <a:cxnSpLocks/>
            <a:stCxn id="1208" idx="3"/>
            <a:endCxn id="1088" idx="2"/>
          </p:cNvCxnSpPr>
          <p:nvPr/>
        </p:nvCxnSpPr>
        <p:spPr>
          <a:xfrm flipV="1">
            <a:off x="881269" y="3093075"/>
            <a:ext cx="403224" cy="2461"/>
          </a:xfrm>
          <a:prstGeom prst="straightConnector1">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114" name="四角形: 角を丸くする 1113">
            <a:extLst>
              <a:ext uri="{FF2B5EF4-FFF2-40B4-BE49-F238E27FC236}">
                <a16:creationId xmlns:a16="http://schemas.microsoft.com/office/drawing/2014/main" id="{C23184AD-7BB1-21ED-96EF-A3E084C8AFD3}"/>
              </a:ext>
            </a:extLst>
          </p:cNvPr>
          <p:cNvSpPr/>
          <p:nvPr/>
        </p:nvSpPr>
        <p:spPr>
          <a:xfrm>
            <a:off x="5414427" y="2701821"/>
            <a:ext cx="1043609" cy="604655"/>
          </a:xfrm>
          <a:prstGeom prst="roundRect">
            <a:avLst>
              <a:gd name="adj" fmla="val 0"/>
            </a:avLst>
          </a:prstGeom>
          <a:solidFill>
            <a:schemeClr val="bg1"/>
          </a:solid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4" name="Text Placeholder 3">
            <a:extLst>
              <a:ext uri="{FF2B5EF4-FFF2-40B4-BE49-F238E27FC236}">
                <a16:creationId xmlns:a16="http://schemas.microsoft.com/office/drawing/2014/main" id="{D684275F-F47F-944F-7617-9FDF1CF370D8}"/>
              </a:ext>
            </a:extLst>
          </p:cNvPr>
          <p:cNvSpPr txBox="1">
            <a:spLocks/>
          </p:cNvSpPr>
          <p:nvPr/>
        </p:nvSpPr>
        <p:spPr>
          <a:xfrm>
            <a:off x="5411115" y="2709869"/>
            <a:ext cx="1046921" cy="199380"/>
          </a:xfrm>
          <a:prstGeom prst="rect">
            <a:avLst/>
          </a:prstGeom>
        </p:spPr>
        <p:txBody>
          <a:bodyPr vert="horz" wrap="none" lIns="0" tIns="0" rIns="0" bIns="0" rtlCol="0" anchor="ctr">
            <a:normAutofit/>
          </a:bodyPr>
          <a:lstStyle>
            <a:lvl1pPr marL="257175" indent="-257175" algn="l" defTabSz="914400" rtl="0" eaLnBrk="1" latinLnBrk="0" hangingPunct="1">
              <a:lnSpc>
                <a:spcPct val="130000"/>
              </a:lnSpc>
              <a:spcBef>
                <a:spcPts val="0"/>
              </a:spcBef>
              <a:spcAft>
                <a:spcPts val="0"/>
              </a:spcAft>
              <a:buFont typeface="Arial" panose="020B0604020202020204" pitchFamily="34" charset="0"/>
              <a:buChar char="•"/>
              <a:defRPr kumimoji="1" sz="1500" kern="1200">
                <a:solidFill>
                  <a:schemeClr val="tx1"/>
                </a:solidFill>
                <a:latin typeface="+mn-lt"/>
                <a:ea typeface="+mn-ea"/>
                <a:cs typeface="+mn-cs"/>
              </a:defRPr>
            </a:lvl1pPr>
            <a:lvl2pPr marL="685800" indent="-228600" algn="l" defTabSz="914400" rtl="0" eaLnBrk="1" latinLnBrk="0" hangingPunct="1">
              <a:lnSpc>
                <a:spcPct val="120000"/>
              </a:lnSpc>
              <a:spcBef>
                <a:spcPts val="225"/>
              </a:spcBef>
              <a:buFont typeface="Arial" panose="020B0604020202020204" pitchFamily="34" charset="0"/>
              <a:buChar char="•"/>
              <a:defRPr kumimoji="1" sz="1350" kern="1200">
                <a:solidFill>
                  <a:schemeClr val="tx1"/>
                </a:solidFill>
                <a:latin typeface="+mn-lt"/>
                <a:ea typeface="+mn-ea"/>
                <a:cs typeface="+mn-cs"/>
              </a:defRPr>
            </a:lvl2pPr>
            <a:lvl3pPr marL="1143000" indent="-228600" algn="l" defTabSz="914400" rtl="0" eaLnBrk="1" latinLnBrk="0" hangingPunct="1">
              <a:lnSpc>
                <a:spcPct val="120000"/>
              </a:lnSpc>
              <a:spcBef>
                <a:spcPts val="225"/>
              </a:spcBef>
              <a:buFont typeface="Arial" panose="020B0604020202020204" pitchFamily="34" charset="0"/>
              <a:buChar char="•"/>
              <a:defRPr kumimoji="1" sz="1200" kern="1200">
                <a:solidFill>
                  <a:schemeClr val="tx1"/>
                </a:solidFill>
                <a:latin typeface="+mn-lt"/>
                <a:ea typeface="+mn-ea"/>
                <a:cs typeface="+mn-cs"/>
              </a:defRPr>
            </a:lvl3pPr>
            <a:lvl4pPr marL="1600200" indent="-228600" algn="l" defTabSz="914400" rtl="0" eaLnBrk="1" latinLnBrk="0" hangingPunct="1">
              <a:lnSpc>
                <a:spcPct val="120000"/>
              </a:lnSpc>
              <a:spcBef>
                <a:spcPts val="225"/>
              </a:spcBef>
              <a:buFont typeface="Arial" panose="020B0604020202020204" pitchFamily="34" charset="0"/>
              <a:buChar char="•"/>
              <a:defRPr kumimoji="1" sz="1050" kern="1200">
                <a:solidFill>
                  <a:schemeClr val="tx1"/>
                </a:solidFill>
                <a:latin typeface="+mn-lt"/>
                <a:ea typeface="+mn-ea"/>
                <a:cs typeface="+mn-cs"/>
              </a:defRPr>
            </a:lvl4pPr>
            <a:lvl5pPr marL="2057400" indent="-228600" algn="l" defTabSz="914400" rtl="0" eaLnBrk="1" latinLnBrk="0" hangingPunct="1">
              <a:lnSpc>
                <a:spcPct val="120000"/>
              </a:lnSpc>
              <a:spcBef>
                <a:spcPts val="225"/>
              </a:spcBef>
              <a:buFont typeface="Arial" panose="020B0604020202020204" pitchFamily="34" charset="0"/>
              <a:buChar char="•"/>
              <a:defRPr kumimoji="1"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800">
                <a:latin typeface="Meiryo UI" panose="020B0604030504040204" pitchFamily="50" charset="-128"/>
                <a:ea typeface="Meiryo UI" panose="020B0604030504040204" pitchFamily="50" charset="-128"/>
                <a:cs typeface="Calibri"/>
              </a:rPr>
              <a:t>患者受付登録一覧</a:t>
            </a:r>
          </a:p>
        </p:txBody>
      </p:sp>
      <p:sp>
        <p:nvSpPr>
          <p:cNvPr id="1125" name="テキスト ボックス 1124">
            <a:extLst>
              <a:ext uri="{FF2B5EF4-FFF2-40B4-BE49-F238E27FC236}">
                <a16:creationId xmlns:a16="http://schemas.microsoft.com/office/drawing/2014/main" id="{1D0F437B-E4CD-1657-07F1-56FB54FB8DF7}"/>
              </a:ext>
            </a:extLst>
          </p:cNvPr>
          <p:cNvSpPr txBox="1"/>
          <p:nvPr/>
        </p:nvSpPr>
        <p:spPr>
          <a:xfrm>
            <a:off x="3481759" y="3441889"/>
            <a:ext cx="3134388" cy="307777"/>
          </a:xfrm>
          <a:prstGeom prst="rect">
            <a:avLst/>
          </a:prstGeom>
          <a:noFill/>
        </p:spPr>
        <p:txBody>
          <a:bodyPr wrap="square" rtlCol="0">
            <a:spAutoFit/>
          </a:bodyPr>
          <a:lstStyle/>
          <a:p>
            <a:pPr algn="ctr" defTabSz="356098"/>
            <a:r>
              <a:rPr lang="ja-JP" altLang="en-US" sz="700">
                <a:latin typeface="Meiryo UI" panose="020B0604030504040204" pitchFamily="50" charset="-128"/>
                <a:ea typeface="Meiryo UI" panose="020B0604030504040204" pitchFamily="50" charset="-128"/>
                <a:cs typeface="Calibri"/>
              </a:rPr>
              <a:t>改修で新規にできる顔認証付き</a:t>
            </a:r>
            <a:r>
              <a:rPr lang="en-US" altLang="ja-JP" sz="700">
                <a:latin typeface="Meiryo UI" panose="020B0604030504040204" pitchFamily="50" charset="-128"/>
                <a:ea typeface="Meiryo UI" panose="020B0604030504040204" pitchFamily="50" charset="-128"/>
                <a:cs typeface="Calibri"/>
              </a:rPr>
              <a:t>CR</a:t>
            </a:r>
            <a:r>
              <a:rPr lang="ja-JP" altLang="en-US" sz="700">
                <a:latin typeface="Meiryo UI" panose="020B0604030504040204" pitchFamily="50" charset="-128"/>
                <a:ea typeface="Meiryo UI" panose="020B0604030504040204" pitchFamily="50" charset="-128"/>
                <a:cs typeface="Calibri"/>
              </a:rPr>
              <a:t>利用者リストから、患者氏名や生年月日、</a:t>
            </a:r>
            <a:r>
              <a:rPr lang="en-US" altLang="ja-JP" sz="700">
                <a:latin typeface="Meiryo UI" panose="020B0604030504040204" pitchFamily="50" charset="-128"/>
                <a:ea typeface="Meiryo UI" panose="020B0604030504040204" pitchFamily="50" charset="-128"/>
                <a:cs typeface="Calibri"/>
              </a:rPr>
              <a:t/>
            </a:r>
            <a:br>
              <a:rPr lang="en-US" altLang="ja-JP" sz="700">
                <a:latin typeface="Meiryo UI" panose="020B0604030504040204" pitchFamily="50" charset="-128"/>
                <a:ea typeface="Meiryo UI" panose="020B0604030504040204" pitchFamily="50" charset="-128"/>
                <a:cs typeface="Calibri"/>
              </a:rPr>
            </a:br>
            <a:r>
              <a:rPr lang="ja-JP" altLang="en-US" sz="700">
                <a:latin typeface="Meiryo UI" panose="020B0604030504040204" pitchFamily="50" charset="-128"/>
                <a:ea typeface="Meiryo UI" panose="020B0604030504040204" pitchFamily="50" charset="-128"/>
                <a:cs typeface="Calibri"/>
              </a:rPr>
              <a:t>患者番号等の情報を既存の患者受付登録一覧に連携が可能になります。</a:t>
            </a:r>
          </a:p>
        </p:txBody>
      </p:sp>
      <p:sp>
        <p:nvSpPr>
          <p:cNvPr id="1127" name="正方形/長方形 1126">
            <a:extLst>
              <a:ext uri="{FF2B5EF4-FFF2-40B4-BE49-F238E27FC236}">
                <a16:creationId xmlns:a16="http://schemas.microsoft.com/office/drawing/2014/main" id="{C3C574DF-76C8-1308-E084-4B3282E3F0E5}"/>
              </a:ext>
            </a:extLst>
          </p:cNvPr>
          <p:cNvSpPr/>
          <p:nvPr/>
        </p:nvSpPr>
        <p:spPr>
          <a:xfrm>
            <a:off x="3555817" y="3126039"/>
            <a:ext cx="417443" cy="11927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700">
                <a:solidFill>
                  <a:schemeClr val="tx1"/>
                </a:solidFill>
                <a:latin typeface="Meiryo UI" panose="020B0604030504040204" pitchFamily="50" charset="-128"/>
                <a:ea typeface="Meiryo UI" panose="020B0604030504040204" pitchFamily="50" charset="-128"/>
              </a:rPr>
              <a:t>レセコン</a:t>
            </a:r>
          </a:p>
        </p:txBody>
      </p:sp>
      <p:sp>
        <p:nvSpPr>
          <p:cNvPr id="1143" name="正方形/長方形 1142">
            <a:extLst>
              <a:ext uri="{FF2B5EF4-FFF2-40B4-BE49-F238E27FC236}">
                <a16:creationId xmlns:a16="http://schemas.microsoft.com/office/drawing/2014/main" id="{6BBB7EE7-7F8F-ABB7-2D4A-75957B554CAF}"/>
              </a:ext>
            </a:extLst>
          </p:cNvPr>
          <p:cNvSpPr/>
          <p:nvPr/>
        </p:nvSpPr>
        <p:spPr>
          <a:xfrm>
            <a:off x="5461731" y="2905018"/>
            <a:ext cx="439714" cy="48066"/>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4" name="正方形/長方形 1143">
            <a:extLst>
              <a:ext uri="{FF2B5EF4-FFF2-40B4-BE49-F238E27FC236}">
                <a16:creationId xmlns:a16="http://schemas.microsoft.com/office/drawing/2014/main" id="{1973825D-C98E-BB5C-558E-C6627F237E6B}"/>
              </a:ext>
            </a:extLst>
          </p:cNvPr>
          <p:cNvSpPr/>
          <p:nvPr/>
        </p:nvSpPr>
        <p:spPr>
          <a:xfrm>
            <a:off x="5461731" y="2996652"/>
            <a:ext cx="439714" cy="48066"/>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5" name="正方形/長方形 1144">
            <a:extLst>
              <a:ext uri="{FF2B5EF4-FFF2-40B4-BE49-F238E27FC236}">
                <a16:creationId xmlns:a16="http://schemas.microsoft.com/office/drawing/2014/main" id="{C875EBC8-2FCC-215E-94D6-104BD9DAEE74}"/>
              </a:ext>
            </a:extLst>
          </p:cNvPr>
          <p:cNvSpPr/>
          <p:nvPr/>
        </p:nvSpPr>
        <p:spPr>
          <a:xfrm>
            <a:off x="5461731" y="3088286"/>
            <a:ext cx="439714" cy="48066"/>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8" name="正方形/長方形 1147">
            <a:extLst>
              <a:ext uri="{FF2B5EF4-FFF2-40B4-BE49-F238E27FC236}">
                <a16:creationId xmlns:a16="http://schemas.microsoft.com/office/drawing/2014/main" id="{731662AD-5554-01D3-6679-DBBE55CDFF89}"/>
              </a:ext>
            </a:extLst>
          </p:cNvPr>
          <p:cNvSpPr/>
          <p:nvPr/>
        </p:nvSpPr>
        <p:spPr>
          <a:xfrm>
            <a:off x="5952797" y="2905018"/>
            <a:ext cx="439714" cy="48066"/>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9" name="正方形/長方形 1148">
            <a:extLst>
              <a:ext uri="{FF2B5EF4-FFF2-40B4-BE49-F238E27FC236}">
                <a16:creationId xmlns:a16="http://schemas.microsoft.com/office/drawing/2014/main" id="{31A26742-B31B-37E6-9774-CF728C589F56}"/>
              </a:ext>
            </a:extLst>
          </p:cNvPr>
          <p:cNvSpPr/>
          <p:nvPr/>
        </p:nvSpPr>
        <p:spPr>
          <a:xfrm>
            <a:off x="5952797" y="2996652"/>
            <a:ext cx="439714" cy="48066"/>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0" name="正方形/長方形 1149">
            <a:extLst>
              <a:ext uri="{FF2B5EF4-FFF2-40B4-BE49-F238E27FC236}">
                <a16:creationId xmlns:a16="http://schemas.microsoft.com/office/drawing/2014/main" id="{0AF509CB-3B12-B1BF-7238-F8F5DB522DA1}"/>
              </a:ext>
            </a:extLst>
          </p:cNvPr>
          <p:cNvSpPr/>
          <p:nvPr/>
        </p:nvSpPr>
        <p:spPr>
          <a:xfrm>
            <a:off x="5952797" y="3088286"/>
            <a:ext cx="439714" cy="48066"/>
          </a:xfrm>
          <a:prstGeom prst="rect">
            <a:avLst/>
          </a:prstGeom>
          <a:solidFill>
            <a:srgbClr val="FF9999"/>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1" name="正方形/長方形 1150">
            <a:extLst>
              <a:ext uri="{FF2B5EF4-FFF2-40B4-BE49-F238E27FC236}">
                <a16:creationId xmlns:a16="http://schemas.microsoft.com/office/drawing/2014/main" id="{4383F517-719D-3C82-1611-7B9D22A8E6D6}"/>
              </a:ext>
            </a:extLst>
          </p:cNvPr>
          <p:cNvSpPr/>
          <p:nvPr/>
        </p:nvSpPr>
        <p:spPr>
          <a:xfrm>
            <a:off x="5461731" y="3179920"/>
            <a:ext cx="439714" cy="48066"/>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3" name="正方形/長方形 1152">
            <a:extLst>
              <a:ext uri="{FF2B5EF4-FFF2-40B4-BE49-F238E27FC236}">
                <a16:creationId xmlns:a16="http://schemas.microsoft.com/office/drawing/2014/main" id="{6FA251A2-C3EE-51D8-7375-2433A7C5B24C}"/>
              </a:ext>
            </a:extLst>
          </p:cNvPr>
          <p:cNvSpPr/>
          <p:nvPr/>
        </p:nvSpPr>
        <p:spPr>
          <a:xfrm>
            <a:off x="5952797" y="3179920"/>
            <a:ext cx="439714" cy="48066"/>
          </a:xfrm>
          <a:prstGeom prst="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3" name="グループ化 1202">
            <a:extLst>
              <a:ext uri="{FF2B5EF4-FFF2-40B4-BE49-F238E27FC236}">
                <a16:creationId xmlns:a16="http://schemas.microsoft.com/office/drawing/2014/main" id="{3D5BF56F-619C-8D1A-AB9C-87E1BA32190E}"/>
              </a:ext>
            </a:extLst>
          </p:cNvPr>
          <p:cNvGrpSpPr/>
          <p:nvPr/>
        </p:nvGrpSpPr>
        <p:grpSpPr>
          <a:xfrm>
            <a:off x="4105058" y="2648905"/>
            <a:ext cx="1200980" cy="657571"/>
            <a:chOff x="4075871" y="2648905"/>
            <a:chExt cx="1200980" cy="657571"/>
          </a:xfrm>
        </p:grpSpPr>
        <p:grpSp>
          <p:nvGrpSpPr>
            <p:cNvPr id="1202" name="グループ化 1201">
              <a:extLst>
                <a:ext uri="{FF2B5EF4-FFF2-40B4-BE49-F238E27FC236}">
                  <a16:creationId xmlns:a16="http://schemas.microsoft.com/office/drawing/2014/main" id="{2686C9F5-ACAC-EFB7-6570-B3DBAF1F0DEE}"/>
                </a:ext>
              </a:extLst>
            </p:cNvPr>
            <p:cNvGrpSpPr/>
            <p:nvPr/>
          </p:nvGrpSpPr>
          <p:grpSpPr>
            <a:xfrm>
              <a:off x="4075871" y="2701821"/>
              <a:ext cx="1200980" cy="604655"/>
              <a:chOff x="4075871" y="2701821"/>
              <a:chExt cx="1200980" cy="604655"/>
            </a:xfrm>
          </p:grpSpPr>
          <p:sp>
            <p:nvSpPr>
              <p:cNvPr id="1113" name="四角形: 角を丸くする 1112">
                <a:extLst>
                  <a:ext uri="{FF2B5EF4-FFF2-40B4-BE49-F238E27FC236}">
                    <a16:creationId xmlns:a16="http://schemas.microsoft.com/office/drawing/2014/main" id="{2D4EC2CC-858A-F76F-F22C-F0AA7F2DEF25}"/>
                  </a:ext>
                </a:extLst>
              </p:cNvPr>
              <p:cNvSpPr/>
              <p:nvPr/>
            </p:nvSpPr>
            <p:spPr>
              <a:xfrm>
                <a:off x="4075871" y="2701821"/>
                <a:ext cx="1200980" cy="604655"/>
              </a:xfrm>
              <a:prstGeom prst="roundRect">
                <a:avLst>
                  <a:gd name="adj" fmla="val 0"/>
                </a:avLst>
              </a:prstGeom>
              <a:solidFill>
                <a:schemeClr val="bg1"/>
              </a:solidFill>
              <a:ln w="63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1" name="Text Placeholder 3">
                <a:extLst>
                  <a:ext uri="{FF2B5EF4-FFF2-40B4-BE49-F238E27FC236}">
                    <a16:creationId xmlns:a16="http://schemas.microsoft.com/office/drawing/2014/main" id="{B8DA91D5-D714-EA33-3819-BF3EABD2E78F}"/>
                  </a:ext>
                </a:extLst>
              </p:cNvPr>
              <p:cNvSpPr txBox="1">
                <a:spLocks/>
              </p:cNvSpPr>
              <p:nvPr/>
            </p:nvSpPr>
            <p:spPr>
              <a:xfrm>
                <a:off x="4151244" y="2709869"/>
                <a:ext cx="1046921" cy="199380"/>
              </a:xfrm>
              <a:prstGeom prst="rect">
                <a:avLst/>
              </a:prstGeom>
            </p:spPr>
            <p:txBody>
              <a:bodyPr vert="horz" wrap="none" lIns="0" tIns="0" rIns="0" bIns="0" rtlCol="0" anchor="ctr">
                <a:normAutofit/>
              </a:bodyPr>
              <a:lstStyle>
                <a:lvl1pPr marL="257175" indent="-257175" algn="l" defTabSz="914400" rtl="0" eaLnBrk="1" latinLnBrk="0" hangingPunct="1">
                  <a:lnSpc>
                    <a:spcPct val="130000"/>
                  </a:lnSpc>
                  <a:spcBef>
                    <a:spcPts val="0"/>
                  </a:spcBef>
                  <a:spcAft>
                    <a:spcPts val="0"/>
                  </a:spcAft>
                  <a:buFont typeface="Arial" panose="020B0604020202020204" pitchFamily="34" charset="0"/>
                  <a:buChar char="•"/>
                  <a:defRPr kumimoji="1" sz="1500" kern="1200">
                    <a:solidFill>
                      <a:schemeClr val="tx1"/>
                    </a:solidFill>
                    <a:latin typeface="+mn-lt"/>
                    <a:ea typeface="+mn-ea"/>
                    <a:cs typeface="+mn-cs"/>
                  </a:defRPr>
                </a:lvl1pPr>
                <a:lvl2pPr marL="685800" indent="-228600" algn="l" defTabSz="914400" rtl="0" eaLnBrk="1" latinLnBrk="0" hangingPunct="1">
                  <a:lnSpc>
                    <a:spcPct val="120000"/>
                  </a:lnSpc>
                  <a:spcBef>
                    <a:spcPts val="225"/>
                  </a:spcBef>
                  <a:buFont typeface="Arial" panose="020B0604020202020204" pitchFamily="34" charset="0"/>
                  <a:buChar char="•"/>
                  <a:defRPr kumimoji="1" sz="1350" kern="1200">
                    <a:solidFill>
                      <a:schemeClr val="tx1"/>
                    </a:solidFill>
                    <a:latin typeface="+mn-lt"/>
                    <a:ea typeface="+mn-ea"/>
                    <a:cs typeface="+mn-cs"/>
                  </a:defRPr>
                </a:lvl2pPr>
                <a:lvl3pPr marL="1143000" indent="-228600" algn="l" defTabSz="914400" rtl="0" eaLnBrk="1" latinLnBrk="0" hangingPunct="1">
                  <a:lnSpc>
                    <a:spcPct val="120000"/>
                  </a:lnSpc>
                  <a:spcBef>
                    <a:spcPts val="225"/>
                  </a:spcBef>
                  <a:buFont typeface="Arial" panose="020B0604020202020204" pitchFamily="34" charset="0"/>
                  <a:buChar char="•"/>
                  <a:defRPr kumimoji="1" sz="1200" kern="1200">
                    <a:solidFill>
                      <a:schemeClr val="tx1"/>
                    </a:solidFill>
                    <a:latin typeface="+mn-lt"/>
                    <a:ea typeface="+mn-ea"/>
                    <a:cs typeface="+mn-cs"/>
                  </a:defRPr>
                </a:lvl3pPr>
                <a:lvl4pPr marL="1600200" indent="-228600" algn="l" defTabSz="914400" rtl="0" eaLnBrk="1" latinLnBrk="0" hangingPunct="1">
                  <a:lnSpc>
                    <a:spcPct val="120000"/>
                  </a:lnSpc>
                  <a:spcBef>
                    <a:spcPts val="225"/>
                  </a:spcBef>
                  <a:buFont typeface="Arial" panose="020B0604020202020204" pitchFamily="34" charset="0"/>
                  <a:buChar char="•"/>
                  <a:defRPr kumimoji="1" sz="1050" kern="1200">
                    <a:solidFill>
                      <a:schemeClr val="tx1"/>
                    </a:solidFill>
                    <a:latin typeface="+mn-lt"/>
                    <a:ea typeface="+mn-ea"/>
                    <a:cs typeface="+mn-cs"/>
                  </a:defRPr>
                </a:lvl4pPr>
                <a:lvl5pPr marL="2057400" indent="-228600" algn="l" defTabSz="914400" rtl="0" eaLnBrk="1" latinLnBrk="0" hangingPunct="1">
                  <a:lnSpc>
                    <a:spcPct val="120000"/>
                  </a:lnSpc>
                  <a:spcBef>
                    <a:spcPts val="225"/>
                  </a:spcBef>
                  <a:buFont typeface="Arial" panose="020B0604020202020204" pitchFamily="34" charset="0"/>
                  <a:buChar char="•"/>
                  <a:defRPr kumimoji="1"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800">
                    <a:latin typeface="Meiryo UI" panose="020B0604030504040204" pitchFamily="50" charset="-128"/>
                    <a:ea typeface="Meiryo UI" panose="020B0604030504040204" pitchFamily="50" charset="-128"/>
                    <a:cs typeface="Calibri"/>
                  </a:rPr>
                  <a:t>顔認証付き</a:t>
                </a:r>
                <a:r>
                  <a:rPr lang="en-US" altLang="ja-JP" sz="800">
                    <a:latin typeface="Meiryo UI" panose="020B0604030504040204" pitchFamily="50" charset="-128"/>
                    <a:ea typeface="Meiryo UI" panose="020B0604030504040204" pitchFamily="50" charset="-128"/>
                    <a:cs typeface="Calibri"/>
                  </a:rPr>
                  <a:t>CR</a:t>
                </a:r>
                <a:r>
                  <a:rPr lang="ja-JP" altLang="en-US" sz="800">
                    <a:latin typeface="Meiryo UI" panose="020B0604030504040204" pitchFamily="50" charset="-128"/>
                    <a:ea typeface="Meiryo UI" panose="020B0604030504040204" pitchFamily="50" charset="-128"/>
                    <a:cs typeface="Calibri"/>
                  </a:rPr>
                  <a:t>利用者リスト</a:t>
                </a:r>
              </a:p>
            </p:txBody>
          </p:sp>
          <p:sp>
            <p:nvSpPr>
              <p:cNvPr id="1128" name="正方形/長方形 1127">
                <a:extLst>
                  <a:ext uri="{FF2B5EF4-FFF2-40B4-BE49-F238E27FC236}">
                    <a16:creationId xmlns:a16="http://schemas.microsoft.com/office/drawing/2014/main" id="{A69066E5-C3F0-016C-80E1-30A936F5E859}"/>
                  </a:ext>
                </a:extLst>
              </p:cNvPr>
              <p:cNvSpPr/>
              <p:nvPr/>
            </p:nvSpPr>
            <p:spPr>
              <a:xfrm>
                <a:off x="4288735" y="2905017"/>
                <a:ext cx="775252" cy="635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0" name="正方形/長方形 1129">
                <a:extLst>
                  <a:ext uri="{FF2B5EF4-FFF2-40B4-BE49-F238E27FC236}">
                    <a16:creationId xmlns:a16="http://schemas.microsoft.com/office/drawing/2014/main" id="{855668EF-D0A5-10E6-A70F-9652B7F62CD6}"/>
                  </a:ext>
                </a:extLst>
              </p:cNvPr>
              <p:cNvSpPr/>
              <p:nvPr/>
            </p:nvSpPr>
            <p:spPr>
              <a:xfrm>
                <a:off x="4288735" y="3025667"/>
                <a:ext cx="775252" cy="635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8" name="正方形/長方形 1137">
                <a:extLst>
                  <a:ext uri="{FF2B5EF4-FFF2-40B4-BE49-F238E27FC236}">
                    <a16:creationId xmlns:a16="http://schemas.microsoft.com/office/drawing/2014/main" id="{406AD5A3-D8F4-DF69-E7DC-446C6CC631FE}"/>
                  </a:ext>
                </a:extLst>
              </p:cNvPr>
              <p:cNvSpPr/>
              <p:nvPr/>
            </p:nvSpPr>
            <p:spPr>
              <a:xfrm>
                <a:off x="4288735" y="3146317"/>
                <a:ext cx="775252" cy="63500"/>
              </a:xfrm>
              <a:prstGeom prst="rect">
                <a:avLst/>
              </a:prstGeom>
              <a:solidFill>
                <a:srgbClr val="FF9999"/>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97" name="四角形: 角を丸くする 1196">
              <a:extLst>
                <a:ext uri="{FF2B5EF4-FFF2-40B4-BE49-F238E27FC236}">
                  <a16:creationId xmlns:a16="http://schemas.microsoft.com/office/drawing/2014/main" id="{BDC1C471-C406-86D7-C147-FA34A4CB0E45}"/>
                </a:ext>
              </a:extLst>
            </p:cNvPr>
            <p:cNvSpPr/>
            <p:nvPr/>
          </p:nvSpPr>
          <p:spPr>
            <a:xfrm>
              <a:off x="4466166" y="2648905"/>
              <a:ext cx="389467" cy="101600"/>
            </a:xfrm>
            <a:prstGeom prst="round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700">
                  <a:solidFill>
                    <a:schemeClr val="bg1"/>
                  </a:solidFill>
                  <a:latin typeface="Meiryo UI" panose="020B0604030504040204" pitchFamily="50" charset="-128"/>
                  <a:ea typeface="Meiryo UI" panose="020B0604030504040204" pitchFamily="50" charset="-128"/>
                </a:rPr>
                <a:t>新規</a:t>
              </a:r>
              <a:endParaRPr kumimoji="1" lang="en-US" altLang="ja-JP" sz="700">
                <a:solidFill>
                  <a:schemeClr val="bg1"/>
                </a:solidFill>
                <a:latin typeface="Meiryo UI" panose="020B0604030504040204" pitchFamily="50" charset="-128"/>
                <a:ea typeface="Meiryo UI" panose="020B0604030504040204" pitchFamily="50" charset="-128"/>
              </a:endParaRPr>
            </a:p>
          </p:txBody>
        </p:sp>
      </p:grpSp>
      <p:sp>
        <p:nvSpPr>
          <p:cNvPr id="1198" name="四角形: 角を丸くする 1197">
            <a:extLst>
              <a:ext uri="{FF2B5EF4-FFF2-40B4-BE49-F238E27FC236}">
                <a16:creationId xmlns:a16="http://schemas.microsoft.com/office/drawing/2014/main" id="{6FB02A1B-FE9C-53C3-DCE5-1F1F8010AE96}"/>
              </a:ext>
            </a:extLst>
          </p:cNvPr>
          <p:cNvSpPr/>
          <p:nvPr/>
        </p:nvSpPr>
        <p:spPr>
          <a:xfrm>
            <a:off x="5725760" y="2648905"/>
            <a:ext cx="389467" cy="101600"/>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700">
                <a:solidFill>
                  <a:schemeClr val="bg1"/>
                </a:solidFill>
                <a:latin typeface="Meiryo UI" panose="020B0604030504040204" pitchFamily="50" charset="-128"/>
                <a:ea typeface="Meiryo UI" panose="020B0604030504040204" pitchFamily="50" charset="-128"/>
              </a:rPr>
              <a:t>既存</a:t>
            </a:r>
            <a:endParaRPr kumimoji="1" lang="en-US" altLang="ja-JP" sz="700">
              <a:solidFill>
                <a:schemeClr val="bg1"/>
              </a:solidFill>
              <a:latin typeface="Meiryo UI" panose="020B0604030504040204" pitchFamily="50" charset="-128"/>
              <a:ea typeface="Meiryo UI" panose="020B0604030504040204" pitchFamily="50" charset="-128"/>
            </a:endParaRPr>
          </a:p>
        </p:txBody>
      </p:sp>
      <p:pic>
        <p:nvPicPr>
          <p:cNvPr id="1199" name="図 1198">
            <a:extLst>
              <a:ext uri="{FF2B5EF4-FFF2-40B4-BE49-F238E27FC236}">
                <a16:creationId xmlns:a16="http://schemas.microsoft.com/office/drawing/2014/main" id="{D0913C8F-5941-7ECF-633E-D6D36338A0A8}"/>
              </a:ext>
            </a:extLst>
          </p:cNvPr>
          <p:cNvPicPr>
            <a:picLocks noChangeAspect="1"/>
          </p:cNvPicPr>
          <p:nvPr/>
        </p:nvPicPr>
        <p:blipFill>
          <a:blip r:embed="rId9"/>
          <a:stretch>
            <a:fillRect/>
          </a:stretch>
        </p:blipFill>
        <p:spPr>
          <a:xfrm>
            <a:off x="277577" y="2361362"/>
            <a:ext cx="258444" cy="315985"/>
          </a:xfrm>
          <a:prstGeom prst="rect">
            <a:avLst/>
          </a:prstGeom>
        </p:spPr>
      </p:pic>
      <p:pic>
        <p:nvPicPr>
          <p:cNvPr id="1200" name="図 1199">
            <a:extLst>
              <a:ext uri="{FF2B5EF4-FFF2-40B4-BE49-F238E27FC236}">
                <a16:creationId xmlns:a16="http://schemas.microsoft.com/office/drawing/2014/main" id="{A4BEC185-2AE8-3B21-1124-92D3E378A8CF}"/>
              </a:ext>
            </a:extLst>
          </p:cNvPr>
          <p:cNvPicPr>
            <a:picLocks noChangeAspect="1"/>
          </p:cNvPicPr>
          <p:nvPr/>
        </p:nvPicPr>
        <p:blipFill>
          <a:blip r:embed="rId10"/>
          <a:stretch>
            <a:fillRect/>
          </a:stretch>
        </p:blipFill>
        <p:spPr>
          <a:xfrm>
            <a:off x="3586278" y="2390050"/>
            <a:ext cx="342694" cy="257020"/>
          </a:xfrm>
          <a:prstGeom prst="rect">
            <a:avLst/>
          </a:prstGeom>
        </p:spPr>
      </p:pic>
      <p:cxnSp>
        <p:nvCxnSpPr>
          <p:cNvPr id="1184" name="コネクタ: 曲線 1183">
            <a:extLst>
              <a:ext uri="{FF2B5EF4-FFF2-40B4-BE49-F238E27FC236}">
                <a16:creationId xmlns:a16="http://schemas.microsoft.com/office/drawing/2014/main" id="{C69B6E68-7320-799B-0674-0ED87182D848}"/>
              </a:ext>
            </a:extLst>
          </p:cNvPr>
          <p:cNvCxnSpPr>
            <a:cxnSpLocks/>
            <a:stCxn id="1138" idx="2"/>
            <a:endCxn id="1150" idx="2"/>
          </p:cNvCxnSpPr>
          <p:nvPr/>
        </p:nvCxnSpPr>
        <p:spPr>
          <a:xfrm rot="5400000" flipH="1" flipV="1">
            <a:off x="5402368" y="2439532"/>
            <a:ext cx="73465" cy="1467106"/>
          </a:xfrm>
          <a:prstGeom prst="curvedConnector3">
            <a:avLst>
              <a:gd name="adj1" fmla="val -253790"/>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174" name="正方形/長方形 1173">
            <a:extLst>
              <a:ext uri="{FF2B5EF4-FFF2-40B4-BE49-F238E27FC236}">
                <a16:creationId xmlns:a16="http://schemas.microsoft.com/office/drawing/2014/main" id="{C7BB783C-337A-372B-E936-ACD691816656}"/>
              </a:ext>
            </a:extLst>
          </p:cNvPr>
          <p:cNvSpPr/>
          <p:nvPr/>
        </p:nvSpPr>
        <p:spPr>
          <a:xfrm>
            <a:off x="4900083" y="3319886"/>
            <a:ext cx="850906" cy="1058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700">
                <a:solidFill>
                  <a:srgbClr val="C00000"/>
                </a:solidFill>
                <a:latin typeface="Meiryo UI" panose="020B0604030504040204" pitchFamily="50" charset="-128"/>
                <a:ea typeface="Meiryo UI" panose="020B0604030504040204" pitchFamily="50" charset="-128"/>
              </a:rPr>
              <a:t>自動または手動で連携</a:t>
            </a:r>
          </a:p>
        </p:txBody>
      </p:sp>
      <p:pic>
        <p:nvPicPr>
          <p:cNvPr id="1208" name="図 1207">
            <a:extLst>
              <a:ext uri="{FF2B5EF4-FFF2-40B4-BE49-F238E27FC236}">
                <a16:creationId xmlns:a16="http://schemas.microsoft.com/office/drawing/2014/main" id="{337E915A-8CDD-AE66-1323-AC97AF05C1E5}"/>
              </a:ext>
            </a:extLst>
          </p:cNvPr>
          <p:cNvPicPr>
            <a:picLocks noChangeAspect="1"/>
          </p:cNvPicPr>
          <p:nvPr/>
        </p:nvPicPr>
        <p:blipFill>
          <a:blip r:embed="rId13"/>
          <a:stretch>
            <a:fillRect/>
          </a:stretch>
        </p:blipFill>
        <p:spPr>
          <a:xfrm>
            <a:off x="491473" y="2753449"/>
            <a:ext cx="389796" cy="684173"/>
          </a:xfrm>
          <a:prstGeom prst="rect">
            <a:avLst/>
          </a:prstGeom>
        </p:spPr>
      </p:pic>
      <p:sp>
        <p:nvSpPr>
          <p:cNvPr id="2" name="四角形: 角を丸くする 1">
            <a:extLst>
              <a:ext uri="{FF2B5EF4-FFF2-40B4-BE49-F238E27FC236}">
                <a16:creationId xmlns:a16="http://schemas.microsoft.com/office/drawing/2014/main" id="{10E69C0A-96ED-4C13-87DE-75B8A20D1360}"/>
              </a:ext>
            </a:extLst>
          </p:cNvPr>
          <p:cNvSpPr/>
          <p:nvPr/>
        </p:nvSpPr>
        <p:spPr>
          <a:xfrm>
            <a:off x="2807594" y="4224271"/>
            <a:ext cx="562377" cy="135427"/>
          </a:xfrm>
          <a:prstGeom prst="roundRect">
            <a:avLst/>
          </a:prstGeom>
          <a:solidFill>
            <a:srgbClr val="E2F0D9"/>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ja-JP" altLang="en-US" sz="600">
                <a:solidFill>
                  <a:schemeClr val="tx1"/>
                </a:solidFill>
              </a:rPr>
              <a:t>医療費助成情報</a:t>
            </a:r>
          </a:p>
        </p:txBody>
      </p:sp>
      <p:sp>
        <p:nvSpPr>
          <p:cNvPr id="3" name="四角形: 角を丸くする 2">
            <a:extLst>
              <a:ext uri="{FF2B5EF4-FFF2-40B4-BE49-F238E27FC236}">
                <a16:creationId xmlns:a16="http://schemas.microsoft.com/office/drawing/2014/main" id="{D6A86554-277A-9236-EB7B-DD627C7E4F55}"/>
              </a:ext>
            </a:extLst>
          </p:cNvPr>
          <p:cNvSpPr/>
          <p:nvPr/>
        </p:nvSpPr>
        <p:spPr>
          <a:xfrm>
            <a:off x="2807594" y="4397937"/>
            <a:ext cx="562377" cy="135427"/>
          </a:xfrm>
          <a:prstGeom prst="roundRect">
            <a:avLst/>
          </a:prstGeom>
          <a:solidFill>
            <a:srgbClr val="FBE5D6"/>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600">
                <a:solidFill>
                  <a:schemeClr val="tx1"/>
                </a:solidFill>
              </a:rPr>
              <a:t>CR</a:t>
            </a:r>
            <a:r>
              <a:rPr kumimoji="1" lang="ja-JP" altLang="en-US" sz="600">
                <a:solidFill>
                  <a:schemeClr val="tx1"/>
                </a:solidFill>
              </a:rPr>
              <a:t>利用者リスト</a:t>
            </a:r>
          </a:p>
        </p:txBody>
      </p:sp>
      <p:sp>
        <p:nvSpPr>
          <p:cNvPr id="7" name="フリーフォーム: 図形 6">
            <a:extLst>
              <a:ext uri="{FF2B5EF4-FFF2-40B4-BE49-F238E27FC236}">
                <a16:creationId xmlns:a16="http://schemas.microsoft.com/office/drawing/2014/main" id="{1BCC234C-234C-C0CB-3469-6BD5C4AA7917}"/>
              </a:ext>
            </a:extLst>
          </p:cNvPr>
          <p:cNvSpPr/>
          <p:nvPr/>
        </p:nvSpPr>
        <p:spPr>
          <a:xfrm>
            <a:off x="4413087" y="8943405"/>
            <a:ext cx="2237805" cy="570523"/>
          </a:xfrm>
          <a:custGeom>
            <a:avLst/>
            <a:gdLst>
              <a:gd name="connsiteX0" fmla="*/ 0 w 2237805"/>
              <a:gd name="connsiteY0" fmla="*/ 570523 h 570523"/>
              <a:gd name="connsiteX1" fmla="*/ 0 w 2237805"/>
              <a:gd name="connsiteY1" fmla="*/ 0 h 570523"/>
              <a:gd name="connsiteX2" fmla="*/ 2237805 w 2237805"/>
              <a:gd name="connsiteY2" fmla="*/ 0 h 570523"/>
              <a:gd name="connsiteX3" fmla="*/ 2237805 w 2237805"/>
              <a:gd name="connsiteY3" fmla="*/ 0 h 570523"/>
            </a:gdLst>
            <a:ahLst/>
            <a:cxnLst>
              <a:cxn ang="0">
                <a:pos x="connsiteX0" y="connsiteY0"/>
              </a:cxn>
              <a:cxn ang="0">
                <a:pos x="connsiteX1" y="connsiteY1"/>
              </a:cxn>
              <a:cxn ang="0">
                <a:pos x="connsiteX2" y="connsiteY2"/>
              </a:cxn>
              <a:cxn ang="0">
                <a:pos x="connsiteX3" y="connsiteY3"/>
              </a:cxn>
            </a:cxnLst>
            <a:rect l="l" t="t" r="r" b="b"/>
            <a:pathLst>
              <a:path w="2237805" h="570523">
                <a:moveTo>
                  <a:pt x="0" y="570523"/>
                </a:moveTo>
                <a:lnTo>
                  <a:pt x="0" y="0"/>
                </a:lnTo>
                <a:lnTo>
                  <a:pt x="2237805" y="0"/>
                </a:lnTo>
                <a:lnTo>
                  <a:pt x="2237805" y="0"/>
                </a:lnTo>
              </a:path>
            </a:pathLst>
          </a:cu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8" name="四角形: 角を丸くする 1027">
            <a:extLst>
              <a:ext uri="{FF2B5EF4-FFF2-40B4-BE49-F238E27FC236}">
                <a16:creationId xmlns:a16="http://schemas.microsoft.com/office/drawing/2014/main" id="{C1F0933F-F831-F238-D619-2EE78F9AF081}"/>
              </a:ext>
            </a:extLst>
          </p:cNvPr>
          <p:cNvSpPr/>
          <p:nvPr/>
        </p:nvSpPr>
        <p:spPr>
          <a:xfrm>
            <a:off x="5005512" y="8897567"/>
            <a:ext cx="1050905" cy="102050"/>
          </a:xfrm>
          <a:prstGeom prst="round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 b="1"/>
              <a:t>詳しくはこちら</a:t>
            </a:r>
          </a:p>
        </p:txBody>
      </p:sp>
      <p:sp>
        <p:nvSpPr>
          <p:cNvPr id="8" name="正方形/長方形 7">
            <a:extLst>
              <a:ext uri="{FF2B5EF4-FFF2-40B4-BE49-F238E27FC236}">
                <a16:creationId xmlns:a16="http://schemas.microsoft.com/office/drawing/2014/main" id="{A19BA528-CD0B-03BD-C1DD-C1DE268B8D7C}"/>
              </a:ext>
            </a:extLst>
          </p:cNvPr>
          <p:cNvSpPr/>
          <p:nvPr/>
        </p:nvSpPr>
        <p:spPr>
          <a:xfrm>
            <a:off x="5367604" y="99329"/>
            <a:ext cx="1566595" cy="12021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r"/>
            <a:r>
              <a:rPr kumimoji="1" lang="ja-JP" altLang="en-US" sz="900">
                <a:solidFill>
                  <a:schemeClr val="bg1"/>
                </a:solidFill>
                <a:latin typeface="游ゴシック"/>
                <a:ea typeface="游ゴシック"/>
              </a:rPr>
              <a:t>令和</a:t>
            </a:r>
            <a:r>
              <a:rPr kumimoji="1" lang="en-US" altLang="ja-JP" sz="900">
                <a:solidFill>
                  <a:schemeClr val="bg1"/>
                </a:solidFill>
                <a:latin typeface="游ゴシック"/>
                <a:ea typeface="游ゴシック"/>
              </a:rPr>
              <a:t>6</a:t>
            </a:r>
            <a:r>
              <a:rPr kumimoji="1" lang="ja-JP" altLang="en-US" sz="900">
                <a:solidFill>
                  <a:schemeClr val="bg1"/>
                </a:solidFill>
                <a:latin typeface="游ゴシック"/>
                <a:ea typeface="游ゴシック"/>
              </a:rPr>
              <a:t>年</a:t>
            </a:r>
            <a:r>
              <a:rPr kumimoji="1" lang="en-US" altLang="ja-JP" sz="900">
                <a:solidFill>
                  <a:schemeClr val="bg1"/>
                </a:solidFill>
                <a:latin typeface="游ゴシック"/>
                <a:ea typeface="游ゴシック"/>
              </a:rPr>
              <a:t>8</a:t>
            </a:r>
            <a:r>
              <a:rPr kumimoji="1" lang="ja-JP" altLang="en-US" sz="900">
                <a:solidFill>
                  <a:schemeClr val="bg1"/>
                </a:solidFill>
                <a:latin typeface="游ゴシック"/>
                <a:ea typeface="游ゴシック"/>
              </a:rPr>
              <a:t>月</a:t>
            </a:r>
            <a:r>
              <a:rPr kumimoji="1" lang="ja-JP" altLang="en-US" sz="900" dirty="0">
                <a:solidFill>
                  <a:schemeClr val="bg1"/>
                </a:solidFill>
                <a:latin typeface="游ゴシック"/>
                <a:ea typeface="游ゴシック"/>
              </a:rPr>
              <a:t>2</a:t>
            </a:r>
            <a:r>
              <a:rPr kumimoji="1" lang="en-US" altLang="ja-JP" sz="900">
                <a:solidFill>
                  <a:schemeClr val="bg1"/>
                </a:solidFill>
                <a:latin typeface="游ゴシック"/>
                <a:ea typeface="游ゴシック"/>
              </a:rPr>
              <a:t>3</a:t>
            </a:r>
            <a:r>
              <a:rPr kumimoji="1" lang="ja-JP" altLang="en-US" sz="900">
                <a:solidFill>
                  <a:schemeClr val="bg1"/>
                </a:solidFill>
                <a:latin typeface="游ゴシック"/>
                <a:ea typeface="游ゴシック"/>
              </a:rPr>
              <a:t>日更新</a:t>
            </a:r>
          </a:p>
        </p:txBody>
      </p:sp>
      <p:pic>
        <p:nvPicPr>
          <p:cNvPr id="18" name="図 17" descr="設計図 が含まれている画像&#10;&#10;自動的に生成された説明">
            <a:extLst>
              <a:ext uri="{FF2B5EF4-FFF2-40B4-BE49-F238E27FC236}">
                <a16:creationId xmlns:a16="http://schemas.microsoft.com/office/drawing/2014/main" id="{ED27C854-D354-2ABC-60B8-73B7A5BE68C0}"/>
              </a:ext>
            </a:extLst>
          </p:cNvPr>
          <p:cNvPicPr>
            <a:picLocks noChangeAspect="1"/>
          </p:cNvPicPr>
          <p:nvPr/>
        </p:nvPicPr>
        <p:blipFill rotWithShape="1">
          <a:blip r:embed="rId4">
            <a:extLst>
              <a:ext uri="{28A0092B-C50C-407E-A947-70E740481C1C}">
                <a14:useLocalDpi xmlns:a14="http://schemas.microsoft.com/office/drawing/2010/main" val="0"/>
              </a:ext>
            </a:extLst>
          </a:blip>
          <a:srcRect l="62075" t="45512" r="27379" b="47303"/>
          <a:stretch/>
        </p:blipFill>
        <p:spPr>
          <a:xfrm>
            <a:off x="5774915" y="4319758"/>
            <a:ext cx="525217" cy="566830"/>
          </a:xfrm>
          <a:prstGeom prst="rect">
            <a:avLst/>
          </a:prstGeom>
        </p:spPr>
      </p:pic>
      <p:pic>
        <p:nvPicPr>
          <p:cNvPr id="4" name="図 3" descr="アイコン&#10;&#10;中程度の精度で自動的に生成された説明">
            <a:extLst>
              <a:ext uri="{FF2B5EF4-FFF2-40B4-BE49-F238E27FC236}">
                <a16:creationId xmlns:a16="http://schemas.microsoft.com/office/drawing/2014/main" id="{0D39A691-B05F-D9B6-3706-27E92682A9A5}"/>
              </a:ext>
            </a:extLst>
          </p:cNvPr>
          <p:cNvPicPr>
            <a:picLocks noChangeAspect="1"/>
          </p:cNvPicPr>
          <p:nvPr/>
        </p:nvPicPr>
        <p:blipFill rotWithShape="1">
          <a:blip r:embed="rId14" cstate="hqprint">
            <a:extLst>
              <a:ext uri="{28A0092B-C50C-407E-A947-70E740481C1C}">
                <a14:useLocalDpi xmlns:a14="http://schemas.microsoft.com/office/drawing/2010/main" val="0"/>
              </a:ext>
            </a:extLst>
          </a:blip>
          <a:srcRect l="28623" t="15966" r="31159" b="24425"/>
          <a:stretch/>
        </p:blipFill>
        <p:spPr>
          <a:xfrm>
            <a:off x="3520427" y="4024964"/>
            <a:ext cx="502094" cy="744177"/>
          </a:xfrm>
          <a:prstGeom prst="rect">
            <a:avLst/>
          </a:prstGeom>
        </p:spPr>
      </p:pic>
      <p:pic>
        <p:nvPicPr>
          <p:cNvPr id="19" name="図 18" descr="設計図 が含まれている画像&#10;&#10;自動的に生成された説明">
            <a:extLst>
              <a:ext uri="{FF2B5EF4-FFF2-40B4-BE49-F238E27FC236}">
                <a16:creationId xmlns:a16="http://schemas.microsoft.com/office/drawing/2014/main" id="{E9460B12-78DC-900C-E523-93D33291F15C}"/>
              </a:ext>
            </a:extLst>
          </p:cNvPr>
          <p:cNvPicPr>
            <a:picLocks noChangeAspect="1"/>
          </p:cNvPicPr>
          <p:nvPr/>
        </p:nvPicPr>
        <p:blipFill rotWithShape="1">
          <a:blip r:embed="rId4">
            <a:extLst>
              <a:ext uri="{28A0092B-C50C-407E-A947-70E740481C1C}">
                <a14:useLocalDpi xmlns:a14="http://schemas.microsoft.com/office/drawing/2010/main" val="0"/>
              </a:ext>
            </a:extLst>
          </a:blip>
          <a:srcRect t="44102" r="80063" b="45256"/>
          <a:stretch/>
        </p:blipFill>
        <p:spPr>
          <a:xfrm>
            <a:off x="526471" y="3996450"/>
            <a:ext cx="1087583" cy="919683"/>
          </a:xfrm>
          <a:prstGeom prst="rect">
            <a:avLst/>
          </a:prstGeom>
        </p:spPr>
      </p:pic>
      <p:pic>
        <p:nvPicPr>
          <p:cNvPr id="25" name="グラフィックス 24" descr="サーバー 単色塗りつぶし">
            <a:extLst>
              <a:ext uri="{FF2B5EF4-FFF2-40B4-BE49-F238E27FC236}">
                <a16:creationId xmlns:a16="http://schemas.microsoft.com/office/drawing/2014/main" id="{89840817-4532-66DF-CE0B-A1A4734EEC24}"/>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xmlns="" r:embed="rId16"/>
              </a:ext>
            </a:extLst>
          </a:blip>
          <a:stretch>
            <a:fillRect/>
          </a:stretch>
        </p:blipFill>
        <p:spPr>
          <a:xfrm>
            <a:off x="1447799" y="4059380"/>
            <a:ext cx="505691" cy="505691"/>
          </a:xfrm>
          <a:prstGeom prst="rect">
            <a:avLst/>
          </a:prstGeom>
        </p:spPr>
      </p:pic>
      <p:pic>
        <p:nvPicPr>
          <p:cNvPr id="29" name="図 28">
            <a:extLst>
              <a:ext uri="{FF2B5EF4-FFF2-40B4-BE49-F238E27FC236}">
                <a16:creationId xmlns:a16="http://schemas.microsoft.com/office/drawing/2014/main" id="{BB56AB05-59BE-2643-2783-764D6F882CD7}"/>
              </a:ext>
            </a:extLst>
          </p:cNvPr>
          <p:cNvPicPr>
            <a:picLocks noChangeAspect="1"/>
          </p:cNvPicPr>
          <p:nvPr/>
        </p:nvPicPr>
        <p:blipFill>
          <a:blip r:embed="rId17"/>
          <a:stretch>
            <a:fillRect/>
          </a:stretch>
        </p:blipFill>
        <p:spPr>
          <a:xfrm>
            <a:off x="5391144" y="4083510"/>
            <a:ext cx="384385" cy="246401"/>
          </a:xfrm>
          <a:prstGeom prst="rect">
            <a:avLst/>
          </a:prstGeom>
        </p:spPr>
      </p:pic>
      <p:sp>
        <p:nvSpPr>
          <p:cNvPr id="9" name="正方形/長方形 8">
            <a:extLst>
              <a:ext uri="{FF2B5EF4-FFF2-40B4-BE49-F238E27FC236}">
                <a16:creationId xmlns:a16="http://schemas.microsoft.com/office/drawing/2014/main" id="{2F4265FC-A03F-93C3-95E6-20CA6AD72028}"/>
              </a:ext>
            </a:extLst>
          </p:cNvPr>
          <p:cNvSpPr/>
          <p:nvPr/>
        </p:nvSpPr>
        <p:spPr>
          <a:xfrm>
            <a:off x="4011091" y="2494668"/>
            <a:ext cx="1199386" cy="1486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ja-JP" altLang="en-US" sz="600">
                <a:solidFill>
                  <a:schemeClr val="tx1"/>
                </a:solidFill>
                <a:ea typeface="游ゴシック"/>
              </a:rPr>
              <a:t>(マイナンバーカード)</a:t>
            </a:r>
            <a:endParaRPr lang="ja-JP" altLang="en-US" sz="600">
              <a:solidFill>
                <a:schemeClr val="tx1"/>
              </a:solidFill>
              <a:ea typeface="游ゴシック"/>
              <a:cs typeface="Calibri"/>
            </a:endParaRPr>
          </a:p>
        </p:txBody>
      </p:sp>
      <p:pic>
        <p:nvPicPr>
          <p:cNvPr id="14" name="図 13" descr="QR コード&#10;&#10;自動的に生成された説明">
            <a:extLst>
              <a:ext uri="{FF2B5EF4-FFF2-40B4-BE49-F238E27FC236}">
                <a16:creationId xmlns:a16="http://schemas.microsoft.com/office/drawing/2014/main" id="{EA7930F0-9318-44D6-290F-0D604C609E10}"/>
              </a:ext>
            </a:extLst>
          </p:cNvPr>
          <p:cNvPicPr>
            <a:picLocks noChangeAspect="1"/>
          </p:cNvPicPr>
          <p:nvPr/>
        </p:nvPicPr>
        <p:blipFill>
          <a:blip r:embed="rId18" cstate="hqprint">
            <a:extLst>
              <a:ext uri="{28A0092B-C50C-407E-A947-70E740481C1C}">
                <a14:useLocalDpi xmlns:a14="http://schemas.microsoft.com/office/drawing/2010/main" val="0"/>
              </a:ext>
            </a:extLst>
          </a:blip>
          <a:stretch>
            <a:fillRect/>
          </a:stretch>
        </p:blipFill>
        <p:spPr>
          <a:xfrm>
            <a:off x="6096191" y="9020861"/>
            <a:ext cx="440448" cy="440448"/>
          </a:xfrm>
          <a:prstGeom prst="rect">
            <a:avLst/>
          </a:prstGeom>
        </p:spPr>
      </p:pic>
    </p:spTree>
    <p:extLst>
      <p:ext uri="{BB962C8B-B14F-4D97-AF65-F5344CB8AC3E}">
        <p14:creationId xmlns:p14="http://schemas.microsoft.com/office/powerpoint/2010/main" val="3246539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E810C7D-52EA-C8B0-0DA5-07DEEC9671E8}"/>
              </a:ext>
            </a:extLst>
          </p:cNvPr>
          <p:cNvSpPr/>
          <p:nvPr/>
        </p:nvSpPr>
        <p:spPr>
          <a:xfrm>
            <a:off x="208052" y="340586"/>
            <a:ext cx="6441896" cy="3674823"/>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CBF53176-2CD7-1BFF-9CAE-4CD39698E8F8}"/>
              </a:ext>
            </a:extLst>
          </p:cNvPr>
          <p:cNvSpPr/>
          <p:nvPr/>
        </p:nvSpPr>
        <p:spPr>
          <a:xfrm>
            <a:off x="397565" y="3189565"/>
            <a:ext cx="6202018" cy="71732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補助要件</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p>
          <a:p>
            <a:pPr>
              <a:defRPr/>
            </a:pP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１： </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2023(R5)</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10</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月末から</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2024(R6)</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8</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月末までのいずれかの月のマイナ保険証の月利用件数の総数が</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500</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件以上であることが要件です。</a:t>
            </a:r>
          </a:p>
          <a:p>
            <a:pPr>
              <a:defRPr/>
            </a:pP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 </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2023</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10</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月末のマイナ保険証の利用率と比較して、</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2024</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年１月以降の平均利用率が５％以上増加したことが要件です。</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注</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p>
          <a:p>
            <a:pPr>
              <a:defRPr/>
            </a:pP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（注）</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2024</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年１月以降の利用率を算出し、５％を超えた時点で申請要件を満たすことといたします。</a:t>
            </a:r>
            <a:endPar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defRPr/>
            </a:pPr>
            <a:r>
              <a:rPr lang="ja-JP" altLang="en-US" sz="800">
                <a:solidFill>
                  <a:schemeClr val="tx1"/>
                </a:solidFill>
                <a:latin typeface="Meiryo UI"/>
                <a:ea typeface="Meiryo UI"/>
                <a:cs typeface="Times New Roman"/>
              </a:rPr>
              <a:t>　</a:t>
            </a:r>
            <a:r>
              <a:rPr lang="en-US" altLang="ja-JP" sz="800">
                <a:solidFill>
                  <a:schemeClr val="tx1"/>
                </a:solidFill>
                <a:latin typeface="Meiryo UI"/>
                <a:ea typeface="Meiryo UI"/>
                <a:cs typeface="Times New Roman"/>
              </a:rPr>
              <a:t>※</a:t>
            </a:r>
            <a:r>
              <a:rPr lang="ja-JP" altLang="en-US" sz="800">
                <a:solidFill>
                  <a:schemeClr val="tx1"/>
                </a:solidFill>
                <a:latin typeface="Meiryo UI"/>
                <a:ea typeface="Meiryo UI"/>
                <a:cs typeface="Times New Roman"/>
              </a:rPr>
              <a:t>３：医療費助成の受給者証に伴う改修を実施する場合は、表面①の</a:t>
            </a:r>
            <a:r>
              <a:rPr lang="en-US" altLang="ja-JP" sz="800">
                <a:solidFill>
                  <a:schemeClr val="tx1"/>
                </a:solidFill>
                <a:latin typeface="Meiryo UI"/>
                <a:ea typeface="Meiryo UI"/>
                <a:cs typeface="Times New Roman"/>
              </a:rPr>
              <a:t>※</a:t>
            </a:r>
            <a:r>
              <a:rPr lang="ja-JP" altLang="en-US" sz="800">
                <a:solidFill>
                  <a:schemeClr val="tx1"/>
                </a:solidFill>
                <a:latin typeface="Meiryo UI"/>
                <a:ea typeface="Meiryo UI"/>
                <a:cs typeface="Times New Roman"/>
              </a:rPr>
              <a:t>１をご覧ください。（</a:t>
            </a:r>
            <a:r>
              <a:rPr lang="en-US" altLang="ja-JP" sz="800">
                <a:solidFill>
                  <a:schemeClr val="tx1"/>
                </a:solidFill>
                <a:latin typeface="Meiryo UI"/>
                <a:ea typeface="Meiryo UI"/>
                <a:cs typeface="Times New Roman"/>
              </a:rPr>
              <a:t>※</a:t>
            </a:r>
            <a:r>
              <a:rPr lang="ja-JP" altLang="en-US" sz="800">
                <a:solidFill>
                  <a:schemeClr val="tx1"/>
                </a:solidFill>
                <a:latin typeface="Meiryo UI"/>
                <a:ea typeface="Meiryo UI"/>
                <a:cs typeface="Times New Roman"/>
              </a:rPr>
              <a:t>２の要件は不要となります。）</a:t>
            </a:r>
            <a:endParaRPr lang="en-US" altLang="ja-JP" sz="800">
              <a:solidFill>
                <a:schemeClr val="tx1"/>
              </a:solidFill>
              <a:latin typeface="Meiryo UI"/>
              <a:ea typeface="Meiryo UI"/>
              <a:cs typeface="Times New Roman"/>
            </a:endParaRPr>
          </a:p>
          <a:p>
            <a:pPr>
              <a:defRPr/>
            </a:pP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80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４：医療費助成の受給者証に伴う改修を実施する場合でも、上限は同一です。</a:t>
            </a:r>
          </a:p>
        </p:txBody>
      </p:sp>
      <p:sp>
        <p:nvSpPr>
          <p:cNvPr id="19" name="正方形/長方形 18">
            <a:extLst>
              <a:ext uri="{FF2B5EF4-FFF2-40B4-BE49-F238E27FC236}">
                <a16:creationId xmlns:a16="http://schemas.microsoft.com/office/drawing/2014/main" id="{3697BE82-C858-92A9-F97E-9D16081236A1}"/>
              </a:ext>
            </a:extLst>
          </p:cNvPr>
          <p:cNvSpPr/>
          <p:nvPr/>
        </p:nvSpPr>
        <p:spPr>
          <a:xfrm>
            <a:off x="327991" y="575164"/>
            <a:ext cx="6202018" cy="8379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Aft>
                <a:spcPts val="300"/>
              </a:spcAft>
              <a:buFont typeface="Arial" panose="020B0604020202020204" pitchFamily="34" charset="0"/>
              <a:buChar char="•"/>
              <a:defRPr/>
            </a:pPr>
            <a:r>
              <a:rPr lang="ja-JP" altLang="en-US" sz="1000">
                <a:solidFill>
                  <a:schemeClr val="tx1"/>
                </a:solidFill>
                <a:latin typeface="Meiryo UI" panose="020B0604030504040204" pitchFamily="50" charset="-128"/>
                <a:ea typeface="Meiryo UI" panose="020B0604030504040204" pitchFamily="50" charset="-128"/>
                <a:cs typeface="Times New Roman" panose="02020603050405020304" pitchFamily="18" charset="0"/>
              </a:rPr>
              <a:t>レセコン・再来受付機等の改修等により、マイナンバーカードを診察券として利用し、診察券番号を入力しなくても患者情報がレセコン画面に反映されるようになります。</a:t>
            </a:r>
            <a:endParaRPr lang="en-US" altLang="ja-JP" sz="10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71450" indent="-171450">
              <a:spcAft>
                <a:spcPts val="300"/>
              </a:spcAft>
              <a:buFont typeface="Arial" panose="020B0604020202020204" pitchFamily="34" charset="0"/>
              <a:buChar char="•"/>
              <a:defRPr/>
            </a:pPr>
            <a:r>
              <a:rPr lang="ja-JP" altLang="en-US" sz="1000">
                <a:solidFill>
                  <a:schemeClr val="tx1"/>
                </a:solidFill>
                <a:latin typeface="Meiryo UI" panose="020B0604030504040204" pitchFamily="50" charset="-128"/>
                <a:ea typeface="Meiryo UI" panose="020B0604030504040204" pitchFamily="50" charset="-128"/>
                <a:cs typeface="Times New Roman" panose="02020603050405020304" pitchFamily="18" charset="0"/>
              </a:rPr>
              <a:t>実施に当たってのレセコン・再来受付機等の改修等への補助金は下記のとおりです。</a:t>
            </a:r>
            <a:r>
              <a:rPr lang="en-US" altLang="ja-JP" sz="7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700">
                <a:solidFill>
                  <a:schemeClr val="tx1"/>
                </a:solidFill>
                <a:latin typeface="Meiryo UI" panose="020B0604030504040204" pitchFamily="50" charset="-128"/>
                <a:ea typeface="Meiryo UI" panose="020B0604030504040204" pitchFamily="50" charset="-128"/>
                <a:cs typeface="Times New Roman" panose="02020603050405020304" pitchFamily="18" charset="0"/>
              </a:rPr>
              <a:t>診察券の廃止までは、要件ではありません。</a:t>
            </a:r>
            <a:endParaRPr lang="en-US" altLang="ja-JP" sz="10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spcAft>
                <a:spcPts val="300"/>
              </a:spcAft>
              <a:defRPr/>
            </a:pPr>
            <a:r>
              <a:rPr lang="ja-JP" altLang="en-US" sz="100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（再来受付機は、改修だけではなく、購入した際のオプション費用も補助の対象になります。）</a:t>
            </a:r>
            <a:endParaRPr lang="en-US" altLang="ja-JP" sz="100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1091" name="グループ化 1090">
            <a:extLst>
              <a:ext uri="{FF2B5EF4-FFF2-40B4-BE49-F238E27FC236}">
                <a16:creationId xmlns:a16="http://schemas.microsoft.com/office/drawing/2014/main" id="{F8029B36-0A6D-5D56-6BBC-374B5D3628F4}"/>
              </a:ext>
            </a:extLst>
          </p:cNvPr>
          <p:cNvGrpSpPr/>
          <p:nvPr/>
        </p:nvGrpSpPr>
        <p:grpSpPr>
          <a:xfrm>
            <a:off x="390420" y="1375289"/>
            <a:ext cx="6077160" cy="1809166"/>
            <a:chOff x="390420" y="861847"/>
            <a:chExt cx="6077160" cy="2100775"/>
          </a:xfrm>
        </p:grpSpPr>
        <p:sp>
          <p:nvSpPr>
            <p:cNvPr id="13" name="正方形/長方形 12">
              <a:extLst>
                <a:ext uri="{FF2B5EF4-FFF2-40B4-BE49-F238E27FC236}">
                  <a16:creationId xmlns:a16="http://schemas.microsoft.com/office/drawing/2014/main" id="{5594266A-7E26-5563-BA20-BFE953AA3135}"/>
                </a:ext>
              </a:extLst>
            </p:cNvPr>
            <p:cNvSpPr/>
            <p:nvPr/>
          </p:nvSpPr>
          <p:spPr>
            <a:xfrm>
              <a:off x="3040081" y="861847"/>
              <a:ext cx="3427499" cy="24943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a:solidFill>
                    <a:schemeClr val="tx1"/>
                  </a:solidFill>
                  <a:latin typeface="游ゴシック" panose="020B0400000000000000" pitchFamily="50" charset="-128"/>
                  <a:ea typeface="游ゴシック" panose="020B0400000000000000" pitchFamily="50" charset="-128"/>
                </a:rPr>
                <a:t>補助額</a:t>
              </a:r>
            </a:p>
          </p:txBody>
        </p:sp>
        <p:cxnSp>
          <p:nvCxnSpPr>
            <p:cNvPr id="17" name="直線コネクタ 16">
              <a:extLst>
                <a:ext uri="{FF2B5EF4-FFF2-40B4-BE49-F238E27FC236}">
                  <a16:creationId xmlns:a16="http://schemas.microsoft.com/office/drawing/2014/main" id="{7DDF5F04-93AA-B4D5-53DB-00D0E3912EE2}"/>
                </a:ext>
              </a:extLst>
            </p:cNvPr>
            <p:cNvCxnSpPr>
              <a:cxnSpLocks/>
            </p:cNvCxnSpPr>
            <p:nvPr/>
          </p:nvCxnSpPr>
          <p:spPr>
            <a:xfrm>
              <a:off x="3040081" y="1111277"/>
              <a:ext cx="34274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7" name="グループ化 26">
              <a:extLst>
                <a:ext uri="{FF2B5EF4-FFF2-40B4-BE49-F238E27FC236}">
                  <a16:creationId xmlns:a16="http://schemas.microsoft.com/office/drawing/2014/main" id="{51CB0983-F665-180F-3422-FE721A865BC5}"/>
                </a:ext>
              </a:extLst>
            </p:cNvPr>
            <p:cNvGrpSpPr/>
            <p:nvPr/>
          </p:nvGrpSpPr>
          <p:grpSpPr>
            <a:xfrm>
              <a:off x="390420" y="1172361"/>
              <a:ext cx="6077160" cy="1790261"/>
              <a:chOff x="390420" y="1253050"/>
              <a:chExt cx="6077160" cy="1657538"/>
            </a:xfrm>
          </p:grpSpPr>
          <p:sp>
            <p:nvSpPr>
              <p:cNvPr id="8" name="正方形/長方形 7">
                <a:extLst>
                  <a:ext uri="{FF2B5EF4-FFF2-40B4-BE49-F238E27FC236}">
                    <a16:creationId xmlns:a16="http://schemas.microsoft.com/office/drawing/2014/main" id="{B4B7083E-ED21-07D5-21CF-F84D2EB98A7A}"/>
                  </a:ext>
                </a:extLst>
              </p:cNvPr>
              <p:cNvSpPr/>
              <p:nvPr/>
            </p:nvSpPr>
            <p:spPr>
              <a:xfrm>
                <a:off x="390420" y="1253050"/>
                <a:ext cx="2569369" cy="411627"/>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latin typeface="游ゴシック" panose="020B0400000000000000" pitchFamily="50" charset="-128"/>
                    <a:ea typeface="游ゴシック" panose="020B0400000000000000" pitchFamily="50" charset="-128"/>
                  </a:rPr>
                  <a:t>診療所</a:t>
                </a:r>
                <a:endParaRPr kumimoji="1" lang="en-US" altLang="ja-JP" sz="1100" b="1">
                  <a:solidFill>
                    <a:schemeClr val="tx1"/>
                  </a:solidFill>
                  <a:latin typeface="游ゴシック" panose="020B0400000000000000" pitchFamily="50" charset="-128"/>
                  <a:ea typeface="游ゴシック" panose="020B0400000000000000" pitchFamily="50" charset="-128"/>
                </a:endParaRPr>
              </a:p>
            </p:txBody>
          </p:sp>
          <p:sp>
            <p:nvSpPr>
              <p:cNvPr id="14" name="正方形/長方形 13">
                <a:extLst>
                  <a:ext uri="{FF2B5EF4-FFF2-40B4-BE49-F238E27FC236}">
                    <a16:creationId xmlns:a16="http://schemas.microsoft.com/office/drawing/2014/main" id="{FEF9E580-7A76-7455-A57B-6B996DD8F23B}"/>
                  </a:ext>
                </a:extLst>
              </p:cNvPr>
              <p:cNvSpPr/>
              <p:nvPr/>
            </p:nvSpPr>
            <p:spPr>
              <a:xfrm>
                <a:off x="3040081" y="1253050"/>
                <a:ext cx="3427499" cy="4116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0" lang="en-US" altLang="ja-JP" sz="1200" b="1" i="0">
                    <a:solidFill>
                      <a:schemeClr val="tx1"/>
                    </a:solidFill>
                    <a:latin typeface="游ゴシック" panose="020B0400000000000000" pitchFamily="50" charset="-128"/>
                    <a:ea typeface="游ゴシック" panose="020B0400000000000000" pitchFamily="50" charset="-128"/>
                  </a:rPr>
                  <a:t>5.4</a:t>
                </a:r>
                <a:r>
                  <a:rPr kumimoji="0" lang="ja-JP" altLang="en-US" sz="1200" b="1" i="0">
                    <a:solidFill>
                      <a:schemeClr val="tx1"/>
                    </a:solidFill>
                    <a:latin typeface="游ゴシック" panose="020B0400000000000000" pitchFamily="50" charset="-128"/>
                    <a:ea typeface="游ゴシック" panose="020B0400000000000000" pitchFamily="50" charset="-128"/>
                  </a:rPr>
                  <a:t>万円を上限に補助</a:t>
                </a:r>
                <a:r>
                  <a:rPr kumimoji="0" lang="en-US" altLang="ja-JP" sz="1200" b="1" i="0" baseline="30000">
                    <a:solidFill>
                      <a:schemeClr val="tx1"/>
                    </a:solidFill>
                    <a:latin typeface="游ゴシック" panose="020B0400000000000000" pitchFamily="50" charset="-128"/>
                    <a:ea typeface="游ゴシック" panose="020B0400000000000000" pitchFamily="50" charset="-128"/>
                  </a:rPr>
                  <a:t>※</a:t>
                </a:r>
                <a:r>
                  <a:rPr kumimoji="0" lang="ja-JP" altLang="en-US" sz="1200" b="1" i="0" baseline="30000">
                    <a:solidFill>
                      <a:schemeClr val="tx1"/>
                    </a:solidFill>
                    <a:latin typeface="游ゴシック" panose="020B0400000000000000" pitchFamily="50" charset="-128"/>
                    <a:ea typeface="游ゴシック" panose="020B0400000000000000" pitchFamily="50" charset="-128"/>
                  </a:rPr>
                  <a:t>２、３</a:t>
                </a:r>
              </a:p>
              <a:p>
                <a:pPr algn="ctr"/>
                <a:r>
                  <a:rPr kumimoji="0" lang="en-US" altLang="ja-JP" sz="800" i="0">
                    <a:solidFill>
                      <a:schemeClr val="tx1"/>
                    </a:solidFill>
                    <a:latin typeface="游ゴシック" panose="020B0400000000000000" pitchFamily="50" charset="-128"/>
                    <a:ea typeface="游ゴシック" panose="020B0400000000000000" pitchFamily="50" charset="-128"/>
                  </a:rPr>
                  <a:t>(</a:t>
                </a:r>
                <a:r>
                  <a:rPr kumimoji="0" lang="ja-JP" altLang="en-US" sz="800" i="0">
                    <a:solidFill>
                      <a:schemeClr val="tx1"/>
                    </a:solidFill>
                    <a:latin typeface="游ゴシック" panose="020B0400000000000000" pitchFamily="50" charset="-128"/>
                    <a:ea typeface="游ゴシック" panose="020B0400000000000000" pitchFamily="50" charset="-128"/>
                  </a:rPr>
                  <a:t>事業費</a:t>
                </a:r>
                <a:r>
                  <a:rPr kumimoji="0" lang="en-US" altLang="ja-JP" sz="800" i="0">
                    <a:solidFill>
                      <a:schemeClr val="tx1"/>
                    </a:solidFill>
                    <a:latin typeface="游ゴシック" panose="020B0400000000000000" pitchFamily="50" charset="-128"/>
                    <a:ea typeface="游ゴシック" panose="020B0400000000000000" pitchFamily="50" charset="-128"/>
                  </a:rPr>
                  <a:t>7.3</a:t>
                </a:r>
                <a:r>
                  <a:rPr kumimoji="0" lang="ja-JP" altLang="en-US" sz="800" i="0">
                    <a:solidFill>
                      <a:schemeClr val="tx1"/>
                    </a:solidFill>
                    <a:latin typeface="游ゴシック" panose="020B0400000000000000" pitchFamily="50" charset="-128"/>
                    <a:ea typeface="游ゴシック" panose="020B0400000000000000" pitchFamily="50" charset="-128"/>
                  </a:rPr>
                  <a:t>万円を上限にその３</a:t>
                </a:r>
                <a:r>
                  <a:rPr kumimoji="0" lang="en-US" altLang="ja-JP" sz="800" i="0">
                    <a:solidFill>
                      <a:schemeClr val="tx1"/>
                    </a:solidFill>
                    <a:latin typeface="游ゴシック" panose="020B0400000000000000" pitchFamily="50" charset="-128"/>
                    <a:ea typeface="游ゴシック" panose="020B0400000000000000" pitchFamily="50" charset="-128"/>
                  </a:rPr>
                  <a:t>/</a:t>
                </a:r>
                <a:r>
                  <a:rPr kumimoji="0" lang="ja-JP" altLang="en-US" sz="800" i="0">
                    <a:solidFill>
                      <a:schemeClr val="tx1"/>
                    </a:solidFill>
                    <a:latin typeface="游ゴシック" panose="020B0400000000000000" pitchFamily="50" charset="-128"/>
                    <a:ea typeface="游ゴシック" panose="020B0400000000000000" pitchFamily="50" charset="-128"/>
                  </a:rPr>
                  <a:t>４を補助</a:t>
                </a:r>
                <a:r>
                  <a:rPr kumimoji="0" lang="en-US" altLang="ja-JP" sz="800" i="0">
                    <a:solidFill>
                      <a:schemeClr val="tx1"/>
                    </a:solidFill>
                    <a:latin typeface="游ゴシック" panose="020B0400000000000000" pitchFamily="50" charset="-128"/>
                    <a:ea typeface="游ゴシック" panose="020B0400000000000000" pitchFamily="50" charset="-128"/>
                  </a:rPr>
                  <a:t>)</a:t>
                </a:r>
              </a:p>
            </p:txBody>
          </p:sp>
          <p:grpSp>
            <p:nvGrpSpPr>
              <p:cNvPr id="26" name="グループ化 25">
                <a:extLst>
                  <a:ext uri="{FF2B5EF4-FFF2-40B4-BE49-F238E27FC236}">
                    <a16:creationId xmlns:a16="http://schemas.microsoft.com/office/drawing/2014/main" id="{B4FA5C0A-5A3E-771D-82E2-DCE76096D57E}"/>
                  </a:ext>
                </a:extLst>
              </p:cNvPr>
              <p:cNvGrpSpPr/>
              <p:nvPr/>
            </p:nvGrpSpPr>
            <p:grpSpPr>
              <a:xfrm>
                <a:off x="1111348" y="1716258"/>
                <a:ext cx="1848441" cy="1194330"/>
                <a:chOff x="1284849" y="1716258"/>
                <a:chExt cx="1674940" cy="1194330"/>
              </a:xfrm>
              <a:solidFill>
                <a:srgbClr val="D3E6F7"/>
              </a:solidFill>
            </p:grpSpPr>
            <p:sp>
              <p:nvSpPr>
                <p:cNvPr id="9" name="正方形/長方形 8">
                  <a:extLst>
                    <a:ext uri="{FF2B5EF4-FFF2-40B4-BE49-F238E27FC236}">
                      <a16:creationId xmlns:a16="http://schemas.microsoft.com/office/drawing/2014/main" id="{E09F69A8-12FD-3DB6-0CE4-19173D41C9FD}"/>
                    </a:ext>
                  </a:extLst>
                </p:cNvPr>
                <p:cNvSpPr/>
                <p:nvPr/>
              </p:nvSpPr>
              <p:spPr>
                <a:xfrm>
                  <a:off x="1284849" y="1716258"/>
                  <a:ext cx="1674940" cy="731121"/>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0" lang="ja-JP" altLang="en-US" sz="1100" b="1" i="0">
                      <a:solidFill>
                        <a:schemeClr val="tx1"/>
                      </a:solidFill>
                      <a:latin typeface="游ゴシック" panose="020B0400000000000000" pitchFamily="50" charset="-128"/>
                      <a:ea typeface="游ゴシック" panose="020B0400000000000000" pitchFamily="50" charset="-128"/>
                    </a:rPr>
                    <a:t>①再来受付機等の</a:t>
                  </a:r>
                  <a:r>
                    <a:rPr kumimoji="0" lang="en-US" altLang="ja-JP" sz="1100" b="1" i="0">
                      <a:solidFill>
                        <a:schemeClr val="tx1"/>
                      </a:solidFill>
                      <a:latin typeface="游ゴシック" panose="020B0400000000000000" pitchFamily="50" charset="-128"/>
                      <a:ea typeface="游ゴシック" panose="020B0400000000000000" pitchFamily="50" charset="-128"/>
                    </a:rPr>
                    <a:t/>
                  </a:r>
                  <a:br>
                    <a:rPr kumimoji="0" lang="en-US" altLang="ja-JP" sz="1100" b="1" i="0">
                      <a:solidFill>
                        <a:schemeClr val="tx1"/>
                      </a:solidFill>
                      <a:latin typeface="游ゴシック" panose="020B0400000000000000" pitchFamily="50" charset="-128"/>
                      <a:ea typeface="游ゴシック" panose="020B0400000000000000" pitchFamily="50" charset="-128"/>
                    </a:rPr>
                  </a:br>
                  <a:r>
                    <a:rPr kumimoji="0" lang="ja-JP" altLang="en-US" sz="1100" b="1" i="0">
                      <a:solidFill>
                        <a:schemeClr val="tx1"/>
                      </a:solidFill>
                      <a:latin typeface="游ゴシック" panose="020B0400000000000000" pitchFamily="50" charset="-128"/>
                      <a:ea typeface="游ゴシック" panose="020B0400000000000000" pitchFamily="50" charset="-128"/>
                    </a:rPr>
                    <a:t>改修を含む</a:t>
                  </a:r>
                </a:p>
              </p:txBody>
            </p:sp>
            <p:sp>
              <p:nvSpPr>
                <p:cNvPr id="10" name="正方形/長方形 9">
                  <a:extLst>
                    <a:ext uri="{FF2B5EF4-FFF2-40B4-BE49-F238E27FC236}">
                      <a16:creationId xmlns:a16="http://schemas.microsoft.com/office/drawing/2014/main" id="{8F6F0656-086C-F790-F3F6-A8CF207C64A8}"/>
                    </a:ext>
                  </a:extLst>
                </p:cNvPr>
                <p:cNvSpPr/>
                <p:nvPr/>
              </p:nvSpPr>
              <p:spPr>
                <a:xfrm>
                  <a:off x="1284849" y="2498961"/>
                  <a:ext cx="1674940" cy="411627"/>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0" lang="ja-JP" altLang="en-US" sz="1100" b="1" i="0">
                      <a:solidFill>
                        <a:schemeClr val="tx1"/>
                      </a:solidFill>
                      <a:latin typeface="游ゴシック" panose="020B0400000000000000" pitchFamily="50" charset="-128"/>
                      <a:ea typeface="游ゴシック" panose="020B0400000000000000" pitchFamily="50" charset="-128"/>
                    </a:rPr>
                    <a:t>②再来受付機等が</a:t>
                  </a:r>
                  <a:r>
                    <a:rPr kumimoji="0" lang="en-US" altLang="ja-JP" sz="1100" b="1" i="0">
                      <a:solidFill>
                        <a:schemeClr val="tx1"/>
                      </a:solidFill>
                      <a:latin typeface="游ゴシック" panose="020B0400000000000000" pitchFamily="50" charset="-128"/>
                      <a:ea typeface="游ゴシック" panose="020B0400000000000000" pitchFamily="50" charset="-128"/>
                    </a:rPr>
                    <a:t/>
                  </a:r>
                  <a:br>
                    <a:rPr kumimoji="0" lang="en-US" altLang="ja-JP" sz="1100" b="1" i="0">
                      <a:solidFill>
                        <a:schemeClr val="tx1"/>
                      </a:solidFill>
                      <a:latin typeface="游ゴシック" panose="020B0400000000000000" pitchFamily="50" charset="-128"/>
                      <a:ea typeface="游ゴシック" panose="020B0400000000000000" pitchFamily="50" charset="-128"/>
                    </a:rPr>
                  </a:br>
                  <a:r>
                    <a:rPr kumimoji="0" lang="ja-JP" altLang="en-US" sz="1100" b="1" i="0">
                      <a:solidFill>
                        <a:schemeClr val="tx1"/>
                      </a:solidFill>
                      <a:latin typeface="游ゴシック" panose="020B0400000000000000" pitchFamily="50" charset="-128"/>
                      <a:ea typeface="游ゴシック" panose="020B0400000000000000" pitchFamily="50" charset="-128"/>
                    </a:rPr>
                    <a:t>ない場合</a:t>
                  </a:r>
                </a:p>
              </p:txBody>
            </p:sp>
          </p:grpSp>
          <p:sp>
            <p:nvSpPr>
              <p:cNvPr id="15" name="正方形/長方形 14">
                <a:extLst>
                  <a:ext uri="{FF2B5EF4-FFF2-40B4-BE49-F238E27FC236}">
                    <a16:creationId xmlns:a16="http://schemas.microsoft.com/office/drawing/2014/main" id="{95263272-08AF-5A07-4663-94F0D33B7B4A}"/>
                  </a:ext>
                </a:extLst>
              </p:cNvPr>
              <p:cNvSpPr/>
              <p:nvPr/>
            </p:nvSpPr>
            <p:spPr>
              <a:xfrm>
                <a:off x="3040081" y="1716258"/>
                <a:ext cx="3427499" cy="73112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300"/>
                  </a:spcAft>
                </a:pPr>
                <a:r>
                  <a:rPr kumimoji="1" lang="en-US" altLang="ja-JP" sz="1200" b="1">
                    <a:solidFill>
                      <a:schemeClr val="tx1"/>
                    </a:solidFill>
                    <a:latin typeface="游ゴシック" panose="020B0400000000000000" pitchFamily="50" charset="-128"/>
                    <a:ea typeface="游ゴシック" panose="020B0400000000000000" pitchFamily="50" charset="-128"/>
                  </a:rPr>
                  <a:t>60.0</a:t>
                </a:r>
                <a:r>
                  <a:rPr kumimoji="1" lang="ja-JP" altLang="en-US" sz="1200" b="1">
                    <a:solidFill>
                      <a:schemeClr val="tx1"/>
                    </a:solidFill>
                    <a:latin typeface="游ゴシック" panose="020B0400000000000000" pitchFamily="50" charset="-128"/>
                    <a:ea typeface="游ゴシック" panose="020B0400000000000000" pitchFamily="50" charset="-128"/>
                  </a:rPr>
                  <a:t>万円を上限に補助</a:t>
                </a:r>
                <a:r>
                  <a:rPr kumimoji="1" lang="en-US" altLang="ja-JP" sz="1200" b="1" baseline="30000">
                    <a:solidFill>
                      <a:schemeClr val="tx1"/>
                    </a:solidFill>
                    <a:latin typeface="游ゴシック" panose="020B0400000000000000" pitchFamily="50" charset="-128"/>
                    <a:ea typeface="游ゴシック" panose="020B0400000000000000" pitchFamily="50" charset="-128"/>
                  </a:rPr>
                  <a:t>※</a:t>
                </a:r>
                <a:r>
                  <a:rPr kumimoji="1" lang="ja-JP" altLang="en-US" sz="1200" b="1" baseline="30000">
                    <a:solidFill>
                      <a:schemeClr val="tx1"/>
                    </a:solidFill>
                    <a:latin typeface="游ゴシック" panose="020B0400000000000000" pitchFamily="50" charset="-128"/>
                    <a:ea typeface="游ゴシック" panose="020B0400000000000000" pitchFamily="50" charset="-128"/>
                  </a:rPr>
                  <a:t>１、４</a:t>
                </a:r>
                <a:r>
                  <a:rPr kumimoji="1" lang="ja-JP" altLang="en-US" sz="700">
                    <a:solidFill>
                      <a:schemeClr val="tx1"/>
                    </a:solidFill>
                    <a:latin typeface="游ゴシック" panose="020B0400000000000000" pitchFamily="50" charset="-128"/>
                    <a:ea typeface="游ゴシック" panose="020B0400000000000000" pitchFamily="50" charset="-128"/>
                  </a:rPr>
                  <a:t>　</a:t>
                </a:r>
                <a:r>
                  <a:rPr kumimoji="1" lang="en-US" altLang="ja-JP" sz="700">
                    <a:solidFill>
                      <a:schemeClr val="tx1"/>
                    </a:solidFill>
                    <a:latin typeface="游ゴシック" panose="020B0400000000000000" pitchFamily="50" charset="-128"/>
                    <a:ea typeface="游ゴシック" panose="020B0400000000000000" pitchFamily="50" charset="-128"/>
                  </a:rPr>
                  <a:t/>
                </a:r>
                <a:br>
                  <a:rPr kumimoji="1" lang="en-US" altLang="ja-JP" sz="700">
                    <a:solidFill>
                      <a:schemeClr val="tx1"/>
                    </a:solidFill>
                    <a:latin typeface="游ゴシック" panose="020B0400000000000000" pitchFamily="50" charset="-128"/>
                    <a:ea typeface="游ゴシック" panose="020B0400000000000000" pitchFamily="50" charset="-128"/>
                  </a:rPr>
                </a:br>
                <a:r>
                  <a:rPr kumimoji="1" lang="en-US" altLang="ja-JP" sz="800">
                    <a:solidFill>
                      <a:schemeClr val="tx1"/>
                    </a:solidFill>
                    <a:latin typeface="游ゴシック" panose="020B0400000000000000" pitchFamily="50" charset="-128"/>
                    <a:ea typeface="游ゴシック" panose="020B0400000000000000" pitchFamily="50" charset="-128"/>
                  </a:rPr>
                  <a:t>(</a:t>
                </a:r>
                <a:r>
                  <a:rPr kumimoji="1" lang="ja-JP" altLang="en-US" sz="800">
                    <a:solidFill>
                      <a:schemeClr val="tx1"/>
                    </a:solidFill>
                    <a:latin typeface="游ゴシック" panose="020B0400000000000000" pitchFamily="50" charset="-128"/>
                    <a:ea typeface="游ゴシック" panose="020B0400000000000000" pitchFamily="50" charset="-128"/>
                  </a:rPr>
                  <a:t>事業費</a:t>
                </a:r>
                <a:r>
                  <a:rPr kumimoji="1" lang="en-US" altLang="ja-JP" sz="800">
                    <a:solidFill>
                      <a:schemeClr val="tx1"/>
                    </a:solidFill>
                    <a:latin typeface="游ゴシック" panose="020B0400000000000000" pitchFamily="50" charset="-128"/>
                    <a:ea typeface="游ゴシック" panose="020B0400000000000000" pitchFamily="50" charset="-128"/>
                  </a:rPr>
                  <a:t>120</a:t>
                </a:r>
                <a:r>
                  <a:rPr kumimoji="1" lang="ja-JP" altLang="en-US" sz="800">
                    <a:solidFill>
                      <a:schemeClr val="tx1"/>
                    </a:solidFill>
                    <a:latin typeface="游ゴシック" panose="020B0400000000000000" pitchFamily="50" charset="-128"/>
                    <a:ea typeface="游ゴシック" panose="020B0400000000000000" pitchFamily="50" charset="-128"/>
                  </a:rPr>
                  <a:t>万円を上限にその１</a:t>
                </a:r>
                <a:r>
                  <a:rPr kumimoji="1" lang="en-US" altLang="ja-JP" sz="800">
                    <a:solidFill>
                      <a:schemeClr val="tx1"/>
                    </a:solidFill>
                    <a:latin typeface="游ゴシック" panose="020B0400000000000000" pitchFamily="50" charset="-128"/>
                    <a:ea typeface="游ゴシック" panose="020B0400000000000000" pitchFamily="50" charset="-128"/>
                  </a:rPr>
                  <a:t>/</a:t>
                </a:r>
                <a:r>
                  <a:rPr kumimoji="1" lang="ja-JP" altLang="en-US" sz="800">
                    <a:solidFill>
                      <a:schemeClr val="tx1"/>
                    </a:solidFill>
                    <a:latin typeface="游ゴシック" panose="020B0400000000000000" pitchFamily="50" charset="-128"/>
                    <a:ea typeface="游ゴシック" panose="020B0400000000000000" pitchFamily="50" charset="-128"/>
                  </a:rPr>
                  <a:t>２を補助</a:t>
                </a:r>
                <a:r>
                  <a:rPr kumimoji="1" lang="en-US" altLang="ja-JP" sz="800">
                    <a:solidFill>
                      <a:schemeClr val="tx1"/>
                    </a:solidFill>
                    <a:latin typeface="游ゴシック" panose="020B0400000000000000" pitchFamily="50" charset="-128"/>
                    <a:ea typeface="游ゴシック" panose="020B0400000000000000" pitchFamily="50" charset="-128"/>
                  </a:rPr>
                  <a:t>)</a:t>
                </a:r>
                <a:endParaRPr kumimoji="1" lang="en-US" altLang="ja-JP" sz="1400">
                  <a:solidFill>
                    <a:schemeClr val="tx1"/>
                  </a:solidFill>
                  <a:latin typeface="游ゴシック" panose="020B0400000000000000" pitchFamily="50" charset="-128"/>
                  <a:ea typeface="游ゴシック" panose="020B0400000000000000" pitchFamily="50" charset="-128"/>
                </a:endParaRPr>
              </a:p>
              <a:p>
                <a:pPr algn="ctr">
                  <a:spcAft>
                    <a:spcPts val="300"/>
                  </a:spcAft>
                </a:pPr>
                <a:r>
                  <a:rPr kumimoji="1" lang="en-US" altLang="ja-JP" sz="1200" b="1">
                    <a:solidFill>
                      <a:schemeClr val="tx1"/>
                    </a:solidFill>
                    <a:latin typeface="游ゴシック" panose="020B0400000000000000" pitchFamily="50" charset="-128"/>
                    <a:ea typeface="游ゴシック" panose="020B0400000000000000" pitchFamily="50" charset="-128"/>
                  </a:rPr>
                  <a:t>40.0</a:t>
                </a:r>
                <a:r>
                  <a:rPr kumimoji="1" lang="ja-JP" altLang="en-US" sz="1200" b="1">
                    <a:solidFill>
                      <a:schemeClr val="tx1"/>
                    </a:solidFill>
                    <a:latin typeface="游ゴシック" panose="020B0400000000000000" pitchFamily="50" charset="-128"/>
                    <a:ea typeface="游ゴシック" panose="020B0400000000000000" pitchFamily="50" charset="-128"/>
                  </a:rPr>
                  <a:t>万円を上限に補助</a:t>
                </a:r>
                <a:r>
                  <a:rPr kumimoji="1" lang="en-US" altLang="ja-JP" sz="1200" b="1" baseline="30000">
                    <a:solidFill>
                      <a:schemeClr val="tx1"/>
                    </a:solidFill>
                    <a:latin typeface="游ゴシック" panose="020B0400000000000000" pitchFamily="50" charset="-128"/>
                    <a:ea typeface="游ゴシック" panose="020B0400000000000000" pitchFamily="50" charset="-128"/>
                  </a:rPr>
                  <a:t>※</a:t>
                </a:r>
                <a:r>
                  <a:rPr kumimoji="1" lang="ja-JP" altLang="en-US" sz="1200" b="1" baseline="30000">
                    <a:solidFill>
                      <a:schemeClr val="tx1"/>
                    </a:solidFill>
                    <a:latin typeface="游ゴシック" panose="020B0400000000000000" pitchFamily="50" charset="-128"/>
                    <a:ea typeface="游ゴシック" panose="020B0400000000000000" pitchFamily="50" charset="-128"/>
                  </a:rPr>
                  <a:t>２、４</a:t>
                </a:r>
                <a:r>
                  <a:rPr kumimoji="1" lang="en-US" altLang="ja-JP" sz="700" b="1" baseline="30000">
                    <a:solidFill>
                      <a:schemeClr val="tx1"/>
                    </a:solidFill>
                    <a:latin typeface="游ゴシック" panose="020B0400000000000000" pitchFamily="50" charset="-128"/>
                    <a:ea typeface="游ゴシック" panose="020B0400000000000000" pitchFamily="50" charset="-128"/>
                  </a:rPr>
                  <a:t/>
                </a:r>
                <a:br>
                  <a:rPr kumimoji="1" lang="en-US" altLang="ja-JP" sz="700" b="1" baseline="30000">
                    <a:solidFill>
                      <a:schemeClr val="tx1"/>
                    </a:solidFill>
                    <a:latin typeface="游ゴシック" panose="020B0400000000000000" pitchFamily="50" charset="-128"/>
                    <a:ea typeface="游ゴシック" panose="020B0400000000000000" pitchFamily="50" charset="-128"/>
                  </a:rPr>
                </a:br>
                <a:r>
                  <a:rPr kumimoji="1" lang="en-US" altLang="ja-JP" sz="800">
                    <a:solidFill>
                      <a:schemeClr val="tx1"/>
                    </a:solidFill>
                    <a:latin typeface="游ゴシック" panose="020B0400000000000000" pitchFamily="50" charset="-128"/>
                    <a:ea typeface="游ゴシック" panose="020B0400000000000000" pitchFamily="50" charset="-128"/>
                  </a:rPr>
                  <a:t>(</a:t>
                </a:r>
                <a:r>
                  <a:rPr kumimoji="1" lang="ja-JP" altLang="en-US" sz="800">
                    <a:solidFill>
                      <a:schemeClr val="tx1"/>
                    </a:solidFill>
                    <a:latin typeface="游ゴシック" panose="020B0400000000000000" pitchFamily="50" charset="-128"/>
                    <a:ea typeface="游ゴシック" panose="020B0400000000000000" pitchFamily="50" charset="-128"/>
                  </a:rPr>
                  <a:t>事業費</a:t>
                </a:r>
                <a:r>
                  <a:rPr kumimoji="1" lang="en-US" altLang="ja-JP" sz="800">
                    <a:solidFill>
                      <a:schemeClr val="tx1"/>
                    </a:solidFill>
                    <a:latin typeface="游ゴシック" panose="020B0400000000000000" pitchFamily="50" charset="-128"/>
                    <a:ea typeface="游ゴシック" panose="020B0400000000000000" pitchFamily="50" charset="-128"/>
                  </a:rPr>
                  <a:t>120</a:t>
                </a:r>
                <a:r>
                  <a:rPr kumimoji="1" lang="ja-JP" altLang="en-US" sz="800">
                    <a:solidFill>
                      <a:schemeClr val="tx1"/>
                    </a:solidFill>
                    <a:latin typeface="游ゴシック" panose="020B0400000000000000" pitchFamily="50" charset="-128"/>
                    <a:ea typeface="游ゴシック" panose="020B0400000000000000" pitchFamily="50" charset="-128"/>
                  </a:rPr>
                  <a:t>万円を上限にその１</a:t>
                </a:r>
                <a:r>
                  <a:rPr kumimoji="1" lang="en-US" altLang="ja-JP" sz="800">
                    <a:solidFill>
                      <a:schemeClr val="tx1"/>
                    </a:solidFill>
                    <a:latin typeface="游ゴシック" panose="020B0400000000000000" pitchFamily="50" charset="-128"/>
                    <a:ea typeface="游ゴシック" panose="020B0400000000000000" pitchFamily="50" charset="-128"/>
                  </a:rPr>
                  <a:t>/</a:t>
                </a:r>
                <a:r>
                  <a:rPr kumimoji="1" lang="ja-JP" altLang="en-US" sz="800">
                    <a:solidFill>
                      <a:schemeClr val="tx1"/>
                    </a:solidFill>
                    <a:latin typeface="游ゴシック" panose="020B0400000000000000" pitchFamily="50" charset="-128"/>
                    <a:ea typeface="游ゴシック" panose="020B0400000000000000" pitchFamily="50" charset="-128"/>
                  </a:rPr>
                  <a:t>３を補助</a:t>
                </a:r>
                <a:r>
                  <a:rPr kumimoji="1" lang="en-US" altLang="ja-JP" sz="800">
                    <a:solidFill>
                      <a:schemeClr val="tx1"/>
                    </a:solidFill>
                    <a:latin typeface="游ゴシック" panose="020B0400000000000000" pitchFamily="50" charset="-128"/>
                    <a:ea typeface="游ゴシック" panose="020B0400000000000000" pitchFamily="50" charset="-128"/>
                  </a:rPr>
                  <a:t>)</a:t>
                </a:r>
              </a:p>
            </p:txBody>
          </p:sp>
          <p:sp>
            <p:nvSpPr>
              <p:cNvPr id="16" name="正方形/長方形 15">
                <a:extLst>
                  <a:ext uri="{FF2B5EF4-FFF2-40B4-BE49-F238E27FC236}">
                    <a16:creationId xmlns:a16="http://schemas.microsoft.com/office/drawing/2014/main" id="{D5F9F62E-037C-D0F4-70B0-D7DB1DA3F8EB}"/>
                  </a:ext>
                </a:extLst>
              </p:cNvPr>
              <p:cNvSpPr/>
              <p:nvPr/>
            </p:nvSpPr>
            <p:spPr>
              <a:xfrm>
                <a:off x="3040081" y="2498961"/>
                <a:ext cx="3427499" cy="4116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b="1">
                    <a:solidFill>
                      <a:schemeClr val="tx1"/>
                    </a:solidFill>
                    <a:latin typeface="游ゴシック" panose="020B0400000000000000" pitchFamily="50" charset="-128"/>
                    <a:ea typeface="游ゴシック" panose="020B0400000000000000" pitchFamily="50" charset="-128"/>
                  </a:rPr>
                  <a:t>28.3</a:t>
                </a:r>
                <a:r>
                  <a:rPr kumimoji="1" lang="ja-JP" altLang="en-US" sz="1200" b="1">
                    <a:solidFill>
                      <a:schemeClr val="tx1"/>
                    </a:solidFill>
                    <a:latin typeface="游ゴシック" panose="020B0400000000000000" pitchFamily="50" charset="-128"/>
                    <a:ea typeface="游ゴシック" panose="020B0400000000000000" pitchFamily="50" charset="-128"/>
                  </a:rPr>
                  <a:t>万円</a:t>
                </a:r>
                <a:r>
                  <a:rPr kumimoji="1" lang="ja-JP" altLang="en-US" sz="1200" b="1"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を上限に補助</a:t>
                </a:r>
                <a:r>
                  <a:rPr kumimoji="1" lang="en-US" altLang="ja-JP" sz="1200" b="1" i="0" u="none" strike="noStrike" kern="1200" cap="none" spc="0" normalizeH="0" baseline="3000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※2</a:t>
                </a:r>
                <a:r>
                  <a:rPr kumimoji="1" lang="ja-JP" altLang="en-US" sz="1200" b="1" i="0" u="none" strike="noStrike" kern="1200" cap="none" spc="0" normalizeH="0" baseline="3000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、３</a:t>
                </a:r>
                <a:endParaRPr kumimoji="0" lang="en-US" altLang="ja-JP" sz="900" b="1" i="0" baseline="30000">
                  <a:solidFill>
                    <a:schemeClr val="tx1"/>
                  </a:solidFill>
                  <a:latin typeface="游ゴシック" panose="020B0400000000000000" pitchFamily="50" charset="-128"/>
                  <a:ea typeface="游ゴシック" panose="020B0400000000000000" pitchFamily="50" charset="-128"/>
                </a:endParaRPr>
              </a:p>
              <a:p>
                <a:pPr algn="ctr"/>
                <a:r>
                  <a:rPr kumimoji="0" lang="en-US" altLang="ja-JP" sz="800" i="0">
                    <a:solidFill>
                      <a:schemeClr val="tx1"/>
                    </a:solidFill>
                    <a:latin typeface="游ゴシック" panose="020B0400000000000000" pitchFamily="50" charset="-128"/>
                    <a:ea typeface="游ゴシック" panose="020B0400000000000000" pitchFamily="50" charset="-128"/>
                  </a:rPr>
                  <a:t>(</a:t>
                </a:r>
                <a:r>
                  <a:rPr kumimoji="1" lang="ja-JP" altLang="en-US" sz="800"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事業費</a:t>
                </a:r>
                <a:r>
                  <a:rPr kumimoji="1" lang="en-US" altLang="ja-JP" sz="800"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56.6</a:t>
                </a:r>
                <a:r>
                  <a:rPr kumimoji="1" lang="ja-JP" altLang="en-US" sz="800"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万円を上限にその</a:t>
                </a:r>
                <a:r>
                  <a:rPr kumimoji="1" lang="ja-JP" altLang="en-US" sz="800"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１</a:t>
                </a:r>
                <a:r>
                  <a:rPr kumimoji="1" lang="en-US" altLang="ja-JP" sz="800"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a:t>
                </a:r>
                <a:r>
                  <a:rPr kumimoji="1" lang="ja-JP" altLang="en-US" sz="800" i="0" u="sng"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２</a:t>
                </a:r>
                <a:r>
                  <a:rPr kumimoji="1" lang="ja-JP" altLang="en-US" sz="800" i="0" u="none" strike="noStrike" kern="1200" cap="none" spc="0" normalizeH="0" baseline="0" noProof="0">
                    <a:ln>
                      <a:noFill/>
                    </a:ln>
                    <a:solidFill>
                      <a:schemeClr val="tx1"/>
                    </a:solidFill>
                    <a:effectLst/>
                    <a:uLnTx/>
                    <a:uFillTx/>
                    <a:latin typeface="游ゴシック" panose="020B0400000000000000" pitchFamily="50" charset="-128"/>
                    <a:ea typeface="游ゴシック" panose="020B0400000000000000" pitchFamily="50" charset="-128"/>
                    <a:cs typeface="+mn-cs"/>
                  </a:rPr>
                  <a:t>を補助</a:t>
                </a:r>
                <a:r>
                  <a:rPr kumimoji="0" lang="en-US" altLang="ja-JP" sz="800" i="0">
                    <a:solidFill>
                      <a:schemeClr val="tx1"/>
                    </a:solidFill>
                    <a:latin typeface="游ゴシック" panose="020B0400000000000000" pitchFamily="50" charset="-128"/>
                    <a:ea typeface="游ゴシック" panose="020B0400000000000000" pitchFamily="50" charset="-128"/>
                  </a:rPr>
                  <a:t>)</a:t>
                </a:r>
                <a:endParaRPr kumimoji="1" lang="ja-JP" altLang="en-US" sz="1100">
                  <a:solidFill>
                    <a:schemeClr val="tx1"/>
                  </a:solidFill>
                  <a:latin typeface="游ゴシック" panose="020B0400000000000000" pitchFamily="50" charset="-128"/>
                  <a:ea typeface="游ゴシック" panose="020B0400000000000000" pitchFamily="50" charset="-128"/>
                </a:endParaRPr>
              </a:p>
            </p:txBody>
          </p:sp>
          <p:sp>
            <p:nvSpPr>
              <p:cNvPr id="23" name="正方形/長方形 22">
                <a:extLst>
                  <a:ext uri="{FF2B5EF4-FFF2-40B4-BE49-F238E27FC236}">
                    <a16:creationId xmlns:a16="http://schemas.microsoft.com/office/drawing/2014/main" id="{9C2FA0E4-A449-27D1-5A3D-B54FEF21BC5C}"/>
                  </a:ext>
                </a:extLst>
              </p:cNvPr>
              <p:cNvSpPr/>
              <p:nvPr/>
            </p:nvSpPr>
            <p:spPr>
              <a:xfrm>
                <a:off x="390420" y="1716257"/>
                <a:ext cx="664657" cy="119433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0" lang="ja-JP" altLang="en-US" sz="1100" b="1" i="0">
                    <a:solidFill>
                      <a:schemeClr val="tx1"/>
                    </a:solidFill>
                    <a:latin typeface="游ゴシック" panose="020B0400000000000000" pitchFamily="50" charset="-128"/>
                    <a:ea typeface="游ゴシック" panose="020B0400000000000000" pitchFamily="50" charset="-128"/>
                  </a:rPr>
                  <a:t>病院</a:t>
                </a:r>
                <a:endParaRPr kumimoji="1" lang="ja-JP" altLang="en-US" sz="1100" b="1">
                  <a:solidFill>
                    <a:schemeClr val="tx1"/>
                  </a:solidFill>
                  <a:latin typeface="游ゴシック" panose="020B0400000000000000" pitchFamily="50" charset="-128"/>
                  <a:ea typeface="游ゴシック" panose="020B0400000000000000" pitchFamily="50" charset="-128"/>
                </a:endParaRPr>
              </a:p>
            </p:txBody>
          </p:sp>
        </p:grpSp>
      </p:grpSp>
      <p:sp>
        <p:nvSpPr>
          <p:cNvPr id="31" name="四角形: 角を丸くする 30">
            <a:extLst>
              <a:ext uri="{FF2B5EF4-FFF2-40B4-BE49-F238E27FC236}">
                <a16:creationId xmlns:a16="http://schemas.microsoft.com/office/drawing/2014/main" id="{FFD2E94F-C677-C719-590E-90BE7A63DB82}"/>
              </a:ext>
            </a:extLst>
          </p:cNvPr>
          <p:cNvSpPr/>
          <p:nvPr/>
        </p:nvSpPr>
        <p:spPr>
          <a:xfrm>
            <a:off x="664143" y="215950"/>
            <a:ext cx="5529714" cy="307696"/>
          </a:xfrm>
          <a:prstGeom prst="roundRect">
            <a:avLst>
              <a:gd name="adj" fmla="val 31526"/>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spcBef>
                <a:spcPts val="0"/>
              </a:spcBef>
              <a:spcAft>
                <a:spcPts val="600"/>
              </a:spcAft>
              <a:buClr>
                <a:srgbClr val="103185"/>
              </a:buClr>
              <a:buSzTx/>
              <a:buFontTx/>
              <a:buNone/>
              <a:tabLst/>
              <a:defRPr/>
            </a:pPr>
            <a:r>
              <a:rPr kumimoji="1" lang="ja-JP" altLang="en-US" sz="1200" b="1" i="0" u="none" strike="noStrike" kern="1200" cap="none" spc="0" normalizeH="0" baseline="0" noProof="0">
                <a:ln>
                  <a:noFill/>
                </a:ln>
                <a:solidFill>
                  <a:schemeClr val="bg1"/>
                </a:solidFill>
                <a:effectLst/>
                <a:uLnTx/>
                <a:uFillTx/>
                <a:latin typeface="+mn-ea"/>
              </a:rPr>
              <a:t>②</a:t>
            </a:r>
            <a:r>
              <a:rPr kumimoji="1" lang="ja-JP" altLang="en-US" sz="1200" b="1">
                <a:solidFill>
                  <a:schemeClr val="bg1"/>
                </a:solidFill>
                <a:latin typeface="+mn-ea"/>
              </a:rPr>
              <a:t>マイナ診察券で受付ができる！</a:t>
            </a:r>
            <a:endParaRPr kumimoji="1" lang="ja-JP" altLang="en-US" sz="1200" b="1" i="0" u="none" strike="noStrike" kern="1200" cap="none" spc="0" normalizeH="0" baseline="0" noProof="0">
              <a:ln>
                <a:noFill/>
              </a:ln>
              <a:solidFill>
                <a:schemeClr val="bg1"/>
              </a:solidFill>
              <a:effectLst/>
              <a:uLnTx/>
              <a:uFillTx/>
              <a:latin typeface="+mn-ea"/>
            </a:endParaRPr>
          </a:p>
        </p:txBody>
      </p:sp>
      <p:sp>
        <p:nvSpPr>
          <p:cNvPr id="33" name="四角形: 角を丸くする 32">
            <a:extLst>
              <a:ext uri="{FF2B5EF4-FFF2-40B4-BE49-F238E27FC236}">
                <a16:creationId xmlns:a16="http://schemas.microsoft.com/office/drawing/2014/main" id="{387FF1E6-6E54-2AE8-A1DE-558670816886}"/>
              </a:ext>
            </a:extLst>
          </p:cNvPr>
          <p:cNvSpPr/>
          <p:nvPr/>
        </p:nvSpPr>
        <p:spPr>
          <a:xfrm>
            <a:off x="153691" y="4124666"/>
            <a:ext cx="6530741" cy="260194"/>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i="0" u="none" strike="noStrike" kern="1200" cap="none" spc="0" normalizeH="0" baseline="0" noProof="0">
                <a:ln>
                  <a:noFill/>
                </a:ln>
                <a:solidFill>
                  <a:schemeClr val="bg1"/>
                </a:solidFill>
                <a:effectLst/>
                <a:uLnTx/>
                <a:uFillTx/>
                <a:latin typeface="+mn-ea"/>
                <a:cs typeface="+mn-cs"/>
              </a:rPr>
              <a:t>申請手続きに係る共通事項</a:t>
            </a:r>
            <a:r>
              <a:rPr lang="ja-JP" altLang="en-US" sz="1400" b="1">
                <a:solidFill>
                  <a:schemeClr val="bg1"/>
                </a:solidFill>
                <a:latin typeface="+mn-ea"/>
                <a:cs typeface="Segoe UI"/>
              </a:rPr>
              <a:t>のご案内</a:t>
            </a:r>
            <a:endParaRPr kumimoji="1" lang="ja-JP" altLang="en-US" sz="1400" b="1">
              <a:solidFill>
                <a:schemeClr val="bg1"/>
              </a:solidFill>
              <a:latin typeface="+mn-ea"/>
            </a:endParaRPr>
          </a:p>
        </p:txBody>
      </p:sp>
      <p:pic>
        <p:nvPicPr>
          <p:cNvPr id="1034" name="Picture 2" descr="マイナンバーの広報用ロゴマークについて｜デジタル庁">
            <a:extLst>
              <a:ext uri="{FF2B5EF4-FFF2-40B4-BE49-F238E27FC236}">
                <a16:creationId xmlns:a16="http://schemas.microsoft.com/office/drawing/2014/main" id="{887F0979-D4C4-9A62-801F-2D30445F243B}"/>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981325" y="9626008"/>
            <a:ext cx="895350" cy="164034"/>
          </a:xfrm>
          <a:prstGeom prst="rect">
            <a:avLst/>
          </a:prstGeom>
          <a:noFill/>
          <a:extLst>
            <a:ext uri="{909E8E84-426E-40DD-AFC4-6F175D3DCCD1}">
              <a14:hiddenFill xmlns:a14="http://schemas.microsoft.com/office/drawing/2010/main">
                <a:solidFill>
                  <a:srgbClr val="FFFFFF"/>
                </a:solidFill>
              </a14:hiddenFill>
            </a:ext>
          </a:extLst>
        </p:spPr>
      </p:pic>
      <p:sp>
        <p:nvSpPr>
          <p:cNvPr id="1042" name="正方形/長方形 1041">
            <a:extLst>
              <a:ext uri="{FF2B5EF4-FFF2-40B4-BE49-F238E27FC236}">
                <a16:creationId xmlns:a16="http://schemas.microsoft.com/office/drawing/2014/main" id="{2D5D86AA-FAAF-CAF6-9858-145573C019CA}"/>
              </a:ext>
            </a:extLst>
          </p:cNvPr>
          <p:cNvSpPr/>
          <p:nvPr/>
        </p:nvSpPr>
        <p:spPr>
          <a:xfrm>
            <a:off x="327991" y="8122573"/>
            <a:ext cx="6202018" cy="3709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57200">
              <a:defRPr/>
            </a:pPr>
            <a:r>
              <a:rPr kumimoji="0" lang="ja-JP" altLang="en-US" sz="1050">
                <a:solidFill>
                  <a:schemeClr val="tx1"/>
                </a:solidFill>
                <a:latin typeface="メイリオ" panose="020B0604030504040204" pitchFamily="50" charset="-128"/>
                <a:ea typeface="メイリオ" panose="020B0604030504040204" pitchFamily="50" charset="-128"/>
              </a:rPr>
              <a:t>当事業の詳細については、医療機関等向け総合ポータルサイト等で改めてお知らせする予定です。</a:t>
            </a:r>
            <a:endParaRPr kumimoji="0" lang="en-US" altLang="ja-JP" sz="1050">
              <a:solidFill>
                <a:schemeClr val="tx1"/>
              </a:solidFill>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AEBABE1E-A1DD-7A95-D35E-5779C9685F3B}"/>
              </a:ext>
            </a:extLst>
          </p:cNvPr>
          <p:cNvSpPr/>
          <p:nvPr/>
        </p:nvSpPr>
        <p:spPr>
          <a:xfrm>
            <a:off x="0" y="8517554"/>
            <a:ext cx="6858000" cy="1026782"/>
          </a:xfrm>
          <a:prstGeom prst="rect">
            <a:avLst/>
          </a:prstGeom>
          <a:solidFill>
            <a:srgbClr val="194EA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0" name="正方形/長方形 1049">
            <a:extLst>
              <a:ext uri="{FF2B5EF4-FFF2-40B4-BE49-F238E27FC236}">
                <a16:creationId xmlns:a16="http://schemas.microsoft.com/office/drawing/2014/main" id="{AF9D94D7-27D9-489E-A95E-B564ABA664D8}"/>
              </a:ext>
            </a:extLst>
          </p:cNvPr>
          <p:cNvSpPr/>
          <p:nvPr/>
        </p:nvSpPr>
        <p:spPr>
          <a:xfrm>
            <a:off x="326378" y="8548248"/>
            <a:ext cx="5610397" cy="2566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57200">
              <a:defRPr/>
            </a:pPr>
            <a:r>
              <a:rPr lang="ja-JP" altLang="en-US" sz="1000">
                <a:solidFill>
                  <a:schemeClr val="bg1"/>
                </a:solidFill>
                <a:latin typeface="メイリオ" panose="020B0604030504040204" pitchFamily="50" charset="-128"/>
                <a:ea typeface="メイリオ" panose="020B0604030504040204" pitchFamily="50" charset="-128"/>
              </a:rPr>
              <a:t>■お問い合わせ先：オンライン資格確認等コールセンター（通話無料）</a:t>
            </a:r>
            <a:endParaRPr lang="en-US" altLang="ja-JP" sz="1000">
              <a:solidFill>
                <a:schemeClr val="bg1"/>
              </a:solidFill>
              <a:latin typeface="メイリオ" panose="020B0604030504040204" pitchFamily="50" charset="-128"/>
              <a:ea typeface="メイリオ" panose="020B0604030504040204" pitchFamily="50" charset="-128"/>
            </a:endParaRPr>
          </a:p>
        </p:txBody>
      </p:sp>
      <p:grpSp>
        <p:nvGrpSpPr>
          <p:cNvPr id="1082" name="グループ化 1081">
            <a:extLst>
              <a:ext uri="{FF2B5EF4-FFF2-40B4-BE49-F238E27FC236}">
                <a16:creationId xmlns:a16="http://schemas.microsoft.com/office/drawing/2014/main" id="{3A94D1B0-6CC6-51A3-373C-B1D2DA2F8076}"/>
              </a:ext>
            </a:extLst>
          </p:cNvPr>
          <p:cNvGrpSpPr/>
          <p:nvPr/>
        </p:nvGrpSpPr>
        <p:grpSpPr>
          <a:xfrm>
            <a:off x="1250117" y="8782508"/>
            <a:ext cx="4581708" cy="284394"/>
            <a:chOff x="119765" y="8624235"/>
            <a:chExt cx="4581708" cy="284394"/>
          </a:xfrm>
        </p:grpSpPr>
        <p:sp>
          <p:nvSpPr>
            <p:cNvPr id="1055" name="正方形/長方形 1054">
              <a:extLst>
                <a:ext uri="{FF2B5EF4-FFF2-40B4-BE49-F238E27FC236}">
                  <a16:creationId xmlns:a16="http://schemas.microsoft.com/office/drawing/2014/main" id="{CDD2C17E-CE77-D56E-7FF5-FE8438BC36B9}"/>
                </a:ext>
              </a:extLst>
            </p:cNvPr>
            <p:cNvSpPr/>
            <p:nvPr/>
          </p:nvSpPr>
          <p:spPr>
            <a:xfrm>
              <a:off x="119765" y="8651943"/>
              <a:ext cx="3310586" cy="2566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57200">
                <a:defRPr/>
              </a:pPr>
              <a:r>
                <a:rPr kumimoji="0" lang="en-US" altLang="ja-JP" sz="2000" b="1" i="0" u="none" strike="noStrike" kern="1200" cap="none" spc="0" normalizeH="0" baseline="0" noProof="0">
                  <a:ln>
                    <a:noFill/>
                  </a:ln>
                  <a:effectLst/>
                  <a:uLnTx/>
                  <a:uFillTx/>
                  <a:latin typeface="メイリオ"/>
                  <a:ea typeface="メイリオ"/>
                </a:rPr>
                <a:t>0800-080-4583</a:t>
              </a:r>
              <a:endParaRPr lang="en-US" altLang="ja-JP" sz="2000" b="1">
                <a:solidFill>
                  <a:schemeClr val="bg1"/>
                </a:solidFill>
                <a:latin typeface="メイリオ" panose="020B0604030504040204" pitchFamily="50" charset="-128"/>
                <a:ea typeface="メイリオ" panose="020B0604030504040204" pitchFamily="50" charset="-128"/>
              </a:endParaRPr>
            </a:p>
          </p:txBody>
        </p:sp>
        <p:sp>
          <p:nvSpPr>
            <p:cNvPr id="1056" name="正方形/長方形 1055">
              <a:extLst>
                <a:ext uri="{FF2B5EF4-FFF2-40B4-BE49-F238E27FC236}">
                  <a16:creationId xmlns:a16="http://schemas.microsoft.com/office/drawing/2014/main" id="{D456D95B-210B-42BC-D99C-F60E1D549B51}"/>
                </a:ext>
              </a:extLst>
            </p:cNvPr>
            <p:cNvSpPr/>
            <p:nvPr/>
          </p:nvSpPr>
          <p:spPr>
            <a:xfrm>
              <a:off x="2433475" y="8624235"/>
              <a:ext cx="2267998" cy="2566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57200">
                <a:defRPr/>
              </a:pPr>
              <a:r>
                <a:rPr lang="ja-JP" altLang="en-US" sz="800">
                  <a:solidFill>
                    <a:schemeClr val="bg1"/>
                  </a:solidFill>
                  <a:latin typeface="メイリオ" panose="020B0604030504040204" pitchFamily="50" charset="-128"/>
                  <a:ea typeface="メイリオ" panose="020B0604030504040204" pitchFamily="50" charset="-128"/>
                </a:rPr>
                <a:t>月曜日～金曜日：</a:t>
              </a:r>
              <a:r>
                <a:rPr lang="en-US" altLang="ja-JP" sz="800">
                  <a:solidFill>
                    <a:schemeClr val="bg1"/>
                  </a:solidFill>
                  <a:latin typeface="メイリオ" panose="020B0604030504040204" pitchFamily="50" charset="-128"/>
                  <a:ea typeface="メイリオ" panose="020B0604030504040204" pitchFamily="50" charset="-128"/>
                </a:rPr>
                <a:t>8:00</a:t>
              </a:r>
              <a:r>
                <a:rPr lang="ja-JP" altLang="en-US" sz="800">
                  <a:solidFill>
                    <a:schemeClr val="bg1"/>
                  </a:solidFill>
                  <a:latin typeface="メイリオ" panose="020B0604030504040204" pitchFamily="50" charset="-128"/>
                  <a:ea typeface="メイリオ" panose="020B0604030504040204" pitchFamily="50" charset="-128"/>
                </a:rPr>
                <a:t>～</a:t>
              </a:r>
              <a:r>
                <a:rPr lang="en-US" altLang="ja-JP" sz="800">
                  <a:solidFill>
                    <a:schemeClr val="bg1"/>
                  </a:solidFill>
                  <a:latin typeface="メイリオ" panose="020B0604030504040204" pitchFamily="50" charset="-128"/>
                  <a:ea typeface="メイリオ" panose="020B0604030504040204" pitchFamily="50" charset="-128"/>
                </a:rPr>
                <a:t>18:00</a:t>
              </a:r>
              <a:r>
                <a:rPr lang="ja-JP" altLang="en-US" sz="800">
                  <a:solidFill>
                    <a:schemeClr val="bg1"/>
                  </a:solidFill>
                  <a:latin typeface="メイリオ" panose="020B0604030504040204" pitchFamily="50" charset="-128"/>
                  <a:ea typeface="メイリオ" panose="020B0604030504040204" pitchFamily="50" charset="-128"/>
                </a:rPr>
                <a:t>（祝日除く）</a:t>
              </a:r>
              <a:endParaRPr lang="en-US" altLang="ja-JP" sz="800">
                <a:solidFill>
                  <a:schemeClr val="bg1"/>
                </a:solidFill>
                <a:latin typeface="メイリオ" panose="020B0604030504040204" pitchFamily="50" charset="-128"/>
                <a:ea typeface="メイリオ" panose="020B0604030504040204" pitchFamily="50" charset="-128"/>
              </a:endParaRPr>
            </a:p>
            <a:p>
              <a:pPr defTabSz="457200">
                <a:defRPr/>
              </a:pPr>
              <a:r>
                <a:rPr lang="ja-JP" altLang="en-US" sz="800">
                  <a:solidFill>
                    <a:schemeClr val="bg1"/>
                  </a:solidFill>
                  <a:latin typeface="メイリオ" panose="020B0604030504040204" pitchFamily="50" charset="-128"/>
                  <a:ea typeface="メイリオ" panose="020B0604030504040204" pitchFamily="50" charset="-128"/>
                </a:rPr>
                <a:t>土曜日：</a:t>
              </a:r>
              <a:r>
                <a:rPr lang="en-US" altLang="ja-JP" sz="800">
                  <a:solidFill>
                    <a:schemeClr val="bg1"/>
                  </a:solidFill>
                  <a:latin typeface="メイリオ" panose="020B0604030504040204" pitchFamily="50" charset="-128"/>
                  <a:ea typeface="メイリオ" panose="020B0604030504040204" pitchFamily="50" charset="-128"/>
                </a:rPr>
                <a:t>8:00</a:t>
              </a:r>
              <a:r>
                <a:rPr lang="ja-JP" altLang="en-US" sz="800">
                  <a:solidFill>
                    <a:schemeClr val="bg1"/>
                  </a:solidFill>
                  <a:latin typeface="メイリオ" panose="020B0604030504040204" pitchFamily="50" charset="-128"/>
                  <a:ea typeface="メイリオ" panose="020B0604030504040204" pitchFamily="50" charset="-128"/>
                </a:rPr>
                <a:t>～</a:t>
              </a:r>
              <a:r>
                <a:rPr lang="en-US" altLang="ja-JP" sz="800">
                  <a:solidFill>
                    <a:schemeClr val="bg1"/>
                  </a:solidFill>
                  <a:latin typeface="メイリオ" panose="020B0604030504040204" pitchFamily="50" charset="-128"/>
                  <a:ea typeface="メイリオ" panose="020B0604030504040204" pitchFamily="50" charset="-128"/>
                </a:rPr>
                <a:t>16:00</a:t>
              </a:r>
              <a:r>
                <a:rPr lang="ja-JP" altLang="en-US" sz="800">
                  <a:solidFill>
                    <a:schemeClr val="bg1"/>
                  </a:solidFill>
                  <a:latin typeface="メイリオ" panose="020B0604030504040204" pitchFamily="50" charset="-128"/>
                  <a:ea typeface="メイリオ" panose="020B0604030504040204" pitchFamily="50" charset="-128"/>
                </a:rPr>
                <a:t> （祝日除く）</a:t>
              </a:r>
              <a:endParaRPr lang="en-US" altLang="ja-JP" sz="800">
                <a:solidFill>
                  <a:schemeClr val="bg1"/>
                </a:solidFill>
                <a:latin typeface="メイリオ" panose="020B0604030504040204" pitchFamily="50" charset="-128"/>
                <a:ea typeface="メイリオ" panose="020B0604030504040204" pitchFamily="50" charset="-128"/>
              </a:endParaRPr>
            </a:p>
          </p:txBody>
        </p:sp>
      </p:grpSp>
      <p:sp>
        <p:nvSpPr>
          <p:cNvPr id="1072" name="正方形/長方形 1071">
            <a:extLst>
              <a:ext uri="{FF2B5EF4-FFF2-40B4-BE49-F238E27FC236}">
                <a16:creationId xmlns:a16="http://schemas.microsoft.com/office/drawing/2014/main" id="{54E3B467-9F7F-43D8-3EF7-20F4406A17F6}"/>
              </a:ext>
            </a:extLst>
          </p:cNvPr>
          <p:cNvSpPr/>
          <p:nvPr/>
        </p:nvSpPr>
        <p:spPr>
          <a:xfrm>
            <a:off x="326379" y="9049782"/>
            <a:ext cx="3310586" cy="25668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57200">
              <a:defRPr/>
            </a:pPr>
            <a:r>
              <a:rPr lang="ja-JP" altLang="en-US" sz="1000">
                <a:solidFill>
                  <a:schemeClr val="bg1"/>
                </a:solidFill>
                <a:latin typeface="メイリオ" panose="020B0604030504040204" pitchFamily="50" charset="-128"/>
                <a:ea typeface="メイリオ" panose="020B0604030504040204" pitchFamily="50" charset="-128"/>
              </a:rPr>
              <a:t>■医療機関等向け総合ポータルサイト</a:t>
            </a:r>
            <a:endParaRPr lang="en-US" altLang="ja-JP" sz="1000">
              <a:solidFill>
                <a:schemeClr val="bg1"/>
              </a:solidFill>
              <a:latin typeface="メイリオ" panose="020B0604030504040204" pitchFamily="50" charset="-128"/>
              <a:ea typeface="メイリオ" panose="020B0604030504040204" pitchFamily="50" charset="-128"/>
            </a:endParaRPr>
          </a:p>
        </p:txBody>
      </p:sp>
      <p:sp>
        <p:nvSpPr>
          <p:cNvPr id="1077" name="正方形/長方形 1076">
            <a:extLst>
              <a:ext uri="{FF2B5EF4-FFF2-40B4-BE49-F238E27FC236}">
                <a16:creationId xmlns:a16="http://schemas.microsoft.com/office/drawing/2014/main" id="{A0889B72-4303-5C9E-AF8C-030293072E74}"/>
              </a:ext>
            </a:extLst>
          </p:cNvPr>
          <p:cNvSpPr/>
          <p:nvPr/>
        </p:nvSpPr>
        <p:spPr>
          <a:xfrm>
            <a:off x="767867" y="9216351"/>
            <a:ext cx="5193585" cy="28249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457200">
              <a:defRPr/>
            </a:pPr>
            <a:r>
              <a:rPr lang="en-US" altLang="ja-JP" sz="1100">
                <a:solidFill>
                  <a:schemeClr val="bg1"/>
                </a:solidFill>
                <a:latin typeface="メイリオ" panose="020B0604030504040204" pitchFamily="50" charset="-128"/>
                <a:ea typeface="メイリオ" panose="020B0604030504040204" pitchFamily="50" charset="-128"/>
              </a:rPr>
              <a:t>URL</a:t>
            </a:r>
            <a:r>
              <a:rPr lang="ja-JP" altLang="en-US" sz="1100">
                <a:solidFill>
                  <a:schemeClr val="bg1"/>
                </a:solidFill>
                <a:latin typeface="メイリオ" panose="020B0604030504040204" pitchFamily="50" charset="-128"/>
                <a:ea typeface="メイリオ" panose="020B0604030504040204" pitchFamily="50" charset="-128"/>
              </a:rPr>
              <a:t>：</a:t>
            </a:r>
            <a:r>
              <a:rPr lang="en-US" altLang="ja-JP" sz="1100">
                <a:solidFill>
                  <a:schemeClr val="bg1"/>
                </a:solidFill>
                <a:latin typeface="メイリオ" panose="020B0604030504040204" pitchFamily="50" charset="-128"/>
                <a:ea typeface="メイリオ" panose="020B0604030504040204" pitchFamily="50" charset="-128"/>
              </a:rPr>
              <a:t>https://iryohokenjyoho.service-now.com/csm?id=csm_index</a:t>
            </a:r>
          </a:p>
        </p:txBody>
      </p:sp>
      <p:pic>
        <p:nvPicPr>
          <p:cNvPr id="2050" name="Picture 2">
            <a:extLst>
              <a:ext uri="{FF2B5EF4-FFF2-40B4-BE49-F238E27FC236}">
                <a16:creationId xmlns:a16="http://schemas.microsoft.com/office/drawing/2014/main" id="{9FAA1FAB-9241-1850-D3D4-225088BA7278}"/>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6004121" y="9024515"/>
            <a:ext cx="431966" cy="431966"/>
          </a:xfrm>
          <a:prstGeom prst="rect">
            <a:avLst/>
          </a:prstGeom>
          <a:noFill/>
          <a:extLst>
            <a:ext uri="{909E8E84-426E-40DD-AFC4-6F175D3DCCD1}">
              <a14:hiddenFill xmlns:a14="http://schemas.microsoft.com/office/drawing/2010/main">
                <a:solidFill>
                  <a:srgbClr val="FFFFFF"/>
                </a:solidFill>
              </a14:hiddenFill>
            </a:ext>
          </a:extLst>
        </p:spPr>
      </p:pic>
      <p:sp>
        <p:nvSpPr>
          <p:cNvPr id="1096" name="テキスト ボックス 1095">
            <a:extLst>
              <a:ext uri="{FF2B5EF4-FFF2-40B4-BE49-F238E27FC236}">
                <a16:creationId xmlns:a16="http://schemas.microsoft.com/office/drawing/2014/main" id="{B2A32DD4-3AEB-7313-4DD4-37C30A638967}"/>
              </a:ext>
            </a:extLst>
          </p:cNvPr>
          <p:cNvSpPr txBox="1"/>
          <p:nvPr/>
        </p:nvSpPr>
        <p:spPr>
          <a:xfrm>
            <a:off x="357809" y="4388868"/>
            <a:ext cx="6346133" cy="430887"/>
          </a:xfrm>
          <a:prstGeom prst="rect">
            <a:avLst/>
          </a:prstGeom>
          <a:noFill/>
        </p:spPr>
        <p:txBody>
          <a:bodyPr wrap="square">
            <a:spAutoFit/>
          </a:bodyPr>
          <a:lstStyle/>
          <a:p>
            <a:pPr algn="ctr"/>
            <a:r>
              <a:rPr lang="ja-JP" altLang="en-US" sz="1050">
                <a:latin typeface="Meiryo UI" panose="020B0604030504040204" pitchFamily="50" charset="-128"/>
                <a:ea typeface="Meiryo UI" panose="020B0604030504040204" pitchFamily="50" charset="-128"/>
              </a:rPr>
              <a:t>①受給者証と②診察券利用に伴う改修は</a:t>
            </a:r>
            <a:r>
              <a:rPr lang="ja-JP" altLang="en-US" sz="1050" b="1">
                <a:latin typeface="Meiryo UI" panose="020B0604030504040204" pitchFamily="50" charset="-128"/>
                <a:ea typeface="Meiryo UI" panose="020B0604030504040204" pitchFamily="50" charset="-128"/>
              </a:rPr>
              <a:t>別々の機会に実施することも可能</a:t>
            </a:r>
            <a:r>
              <a:rPr lang="ja-JP" altLang="en-US" sz="1050">
                <a:latin typeface="Meiryo UI" panose="020B0604030504040204" pitchFamily="50" charset="-128"/>
                <a:ea typeface="Meiryo UI" panose="020B0604030504040204" pitchFamily="50" charset="-128"/>
              </a:rPr>
              <a:t>ですが、</a:t>
            </a:r>
            <a:r>
              <a:rPr lang="en-US" altLang="ja-JP" sz="1050">
                <a:latin typeface="Meiryo UI" panose="020B0604030504040204" pitchFamily="50" charset="-128"/>
                <a:ea typeface="Meiryo UI" panose="020B0604030504040204" pitchFamily="50" charset="-128"/>
              </a:rPr>
              <a:t/>
            </a:r>
            <a:br>
              <a:rPr lang="en-US" altLang="ja-JP" sz="1050">
                <a:latin typeface="Meiryo UI" panose="020B0604030504040204" pitchFamily="50" charset="-128"/>
                <a:ea typeface="Meiryo UI" panose="020B0604030504040204" pitchFamily="50" charset="-128"/>
              </a:rPr>
            </a:br>
            <a:r>
              <a:rPr lang="ja-JP" altLang="en-US" sz="1050">
                <a:latin typeface="Meiryo UI" panose="020B0604030504040204" pitchFamily="50" charset="-128"/>
                <a:ea typeface="Meiryo UI" panose="020B0604030504040204" pitchFamily="50" charset="-128"/>
              </a:rPr>
              <a:t>その場合でも、</a:t>
            </a:r>
            <a:r>
              <a:rPr lang="ja-JP" altLang="en-US" sz="1050" b="1">
                <a:latin typeface="Meiryo UI" panose="020B0604030504040204" pitchFamily="50" charset="-128"/>
                <a:ea typeface="Meiryo UI" panose="020B0604030504040204" pitchFamily="50" charset="-128"/>
              </a:rPr>
              <a:t>申請は一括</a:t>
            </a:r>
            <a:r>
              <a:rPr lang="ja-JP" altLang="en-US" sz="1050">
                <a:latin typeface="Meiryo UI" panose="020B0604030504040204" pitchFamily="50" charset="-128"/>
                <a:ea typeface="Meiryo UI" panose="020B0604030504040204" pitchFamily="50" charset="-128"/>
              </a:rPr>
              <a:t>で行っていただくようお願いします。</a:t>
            </a:r>
            <a:r>
              <a:rPr lang="en-US" altLang="ja-JP" sz="1050">
                <a:latin typeface="Meiryo UI" panose="020B0604030504040204" pitchFamily="50" charset="-128"/>
                <a:ea typeface="Meiryo UI" panose="020B0604030504040204" pitchFamily="50" charset="-128"/>
              </a:rPr>
              <a:t>(</a:t>
            </a:r>
            <a:r>
              <a:rPr lang="ja-JP" altLang="en-US" sz="1050">
                <a:latin typeface="Meiryo UI" panose="020B0604030504040204" pitchFamily="50" charset="-128"/>
                <a:ea typeface="Meiryo UI" panose="020B0604030504040204" pitchFamily="50" charset="-128"/>
              </a:rPr>
              <a:t>複数回の申請は認めておりません</a:t>
            </a:r>
            <a:r>
              <a:rPr lang="en-US" altLang="ja-JP" sz="1050">
                <a:latin typeface="Meiryo UI" panose="020B0604030504040204" pitchFamily="50" charset="-128"/>
                <a:ea typeface="Meiryo UI" panose="020B0604030504040204" pitchFamily="50" charset="-128"/>
              </a:rPr>
              <a:t>)</a:t>
            </a:r>
            <a:endParaRPr lang="ja-JP" altLang="en-US" sz="1050">
              <a:latin typeface="Meiryo UI" panose="020B0604030504040204" pitchFamily="50" charset="-128"/>
              <a:ea typeface="Meiryo UI" panose="020B0604030504040204" pitchFamily="50" charset="-128"/>
            </a:endParaRPr>
          </a:p>
        </p:txBody>
      </p:sp>
      <p:sp>
        <p:nvSpPr>
          <p:cNvPr id="1126" name="四角形: 角を丸くする 1125">
            <a:extLst>
              <a:ext uri="{FF2B5EF4-FFF2-40B4-BE49-F238E27FC236}">
                <a16:creationId xmlns:a16="http://schemas.microsoft.com/office/drawing/2014/main" id="{5C251947-5230-6998-D942-79AC06DAFBC4}"/>
              </a:ext>
            </a:extLst>
          </p:cNvPr>
          <p:cNvSpPr/>
          <p:nvPr/>
        </p:nvSpPr>
        <p:spPr>
          <a:xfrm>
            <a:off x="176284" y="4819756"/>
            <a:ext cx="6506701" cy="2379461"/>
          </a:xfrm>
          <a:prstGeom prst="roundRect">
            <a:avLst>
              <a:gd name="adj" fmla="val 2189"/>
            </a:avLst>
          </a:prstGeom>
          <a:noFill/>
          <a:ln w="127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23" name="図 1122" descr="設計図 が含まれている画像&#10;&#10;自動的に生成された説明">
            <a:extLst>
              <a:ext uri="{FF2B5EF4-FFF2-40B4-BE49-F238E27FC236}">
                <a16:creationId xmlns:a16="http://schemas.microsoft.com/office/drawing/2014/main" id="{F7780B8E-E381-5772-29E9-CF7DEFA39FF4}"/>
              </a:ext>
            </a:extLst>
          </p:cNvPr>
          <p:cNvPicPr>
            <a:picLocks noChangeAspect="1"/>
          </p:cNvPicPr>
          <p:nvPr/>
        </p:nvPicPr>
        <p:blipFill rotWithShape="1">
          <a:blip r:embed="rId5">
            <a:extLst>
              <a:ext uri="{28A0092B-C50C-407E-A947-70E740481C1C}">
                <a14:useLocalDpi xmlns:a14="http://schemas.microsoft.com/office/drawing/2010/main" val="0"/>
              </a:ext>
            </a:extLst>
          </a:blip>
          <a:srcRect l="23914" t="9264" r="60351" b="78888"/>
          <a:stretch/>
        </p:blipFill>
        <p:spPr>
          <a:xfrm>
            <a:off x="5850450" y="7225377"/>
            <a:ext cx="790982" cy="943660"/>
          </a:xfrm>
          <a:prstGeom prst="rect">
            <a:avLst/>
          </a:prstGeom>
        </p:spPr>
      </p:pic>
      <p:sp>
        <p:nvSpPr>
          <p:cNvPr id="1139" name="四角形: 角を丸くする 1138">
            <a:extLst>
              <a:ext uri="{FF2B5EF4-FFF2-40B4-BE49-F238E27FC236}">
                <a16:creationId xmlns:a16="http://schemas.microsoft.com/office/drawing/2014/main" id="{314B3663-BA14-E0F5-8902-1C5605C1275D}"/>
              </a:ext>
            </a:extLst>
          </p:cNvPr>
          <p:cNvSpPr/>
          <p:nvPr/>
        </p:nvSpPr>
        <p:spPr>
          <a:xfrm>
            <a:off x="1074002" y="7418231"/>
            <a:ext cx="4725780" cy="665407"/>
          </a:xfrm>
          <a:prstGeom prst="roundRect">
            <a:avLst>
              <a:gd name="adj" fmla="val 7280"/>
            </a:avLst>
          </a:prstGeom>
          <a:solidFill>
            <a:srgbClr val="BBD4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024" name="グループ化 1023">
            <a:extLst>
              <a:ext uri="{FF2B5EF4-FFF2-40B4-BE49-F238E27FC236}">
                <a16:creationId xmlns:a16="http://schemas.microsoft.com/office/drawing/2014/main" id="{087B334A-2FA4-9255-2DFA-FBFC251BAE17}"/>
              </a:ext>
            </a:extLst>
          </p:cNvPr>
          <p:cNvGrpSpPr/>
          <p:nvPr/>
        </p:nvGrpSpPr>
        <p:grpSpPr>
          <a:xfrm>
            <a:off x="262915" y="4900354"/>
            <a:ext cx="6333439" cy="574247"/>
            <a:chOff x="262915" y="4900354"/>
            <a:chExt cx="6333439" cy="574247"/>
          </a:xfrm>
        </p:grpSpPr>
        <p:sp>
          <p:nvSpPr>
            <p:cNvPr id="34" name="正方形/長方形 33">
              <a:extLst>
                <a:ext uri="{FF2B5EF4-FFF2-40B4-BE49-F238E27FC236}">
                  <a16:creationId xmlns:a16="http://schemas.microsoft.com/office/drawing/2014/main" id="{3EEF89C1-9ED2-E6B4-B61D-59CEB1DAB096}"/>
                </a:ext>
              </a:extLst>
            </p:cNvPr>
            <p:cNvSpPr/>
            <p:nvPr/>
          </p:nvSpPr>
          <p:spPr>
            <a:xfrm>
              <a:off x="985715" y="4900354"/>
              <a:ext cx="5610639" cy="57424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2025(</a:t>
              </a:r>
              <a:r>
                <a:rPr lang="ja-JP" altLang="en-US"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7)</a:t>
              </a:r>
              <a:r>
                <a:rPr lang="ja-JP" altLang="en-US"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1</a:t>
              </a:r>
              <a:r>
                <a:rPr lang="ja-JP" altLang="en-US"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日まで</a:t>
              </a:r>
              <a:r>
                <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
              </a:r>
              <a:br>
                <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11</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11</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日以降</a:t>
              </a:r>
              <a:endPar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a:defRPr/>
              </a:pP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2024(</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6)</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12</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月</a:t>
              </a:r>
              <a:r>
                <a:rPr lang="en-US" altLang="ja-JP"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31</a:t>
              </a:r>
              <a:r>
                <a:rPr lang="ja-JP" altLang="en-US" sz="105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日までに実施した改修が対象となります</a:t>
              </a:r>
            </a:p>
          </p:txBody>
        </p:sp>
        <p:sp>
          <p:nvSpPr>
            <p:cNvPr id="38" name="四角形: 角を丸くする 37">
              <a:extLst>
                <a:ext uri="{FF2B5EF4-FFF2-40B4-BE49-F238E27FC236}">
                  <a16:creationId xmlns:a16="http://schemas.microsoft.com/office/drawing/2014/main" id="{141D0102-7C0F-AB81-D9B6-83B844161A87}"/>
                </a:ext>
              </a:extLst>
            </p:cNvPr>
            <p:cNvSpPr/>
            <p:nvPr/>
          </p:nvSpPr>
          <p:spPr>
            <a:xfrm>
              <a:off x="262915" y="4900354"/>
              <a:ext cx="655175" cy="574247"/>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申請期間</a:t>
              </a:r>
              <a:endParaRPr kumimoji="1" lang="ja-JP" altLang="en-US" sz="100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p:txBody>
        </p:sp>
      </p:grpSp>
      <p:grpSp>
        <p:nvGrpSpPr>
          <p:cNvPr id="63" name="グループ化 62">
            <a:extLst>
              <a:ext uri="{FF2B5EF4-FFF2-40B4-BE49-F238E27FC236}">
                <a16:creationId xmlns:a16="http://schemas.microsoft.com/office/drawing/2014/main" id="{44F1241A-4C3D-A61E-6F47-9E84FFEF738F}"/>
              </a:ext>
            </a:extLst>
          </p:cNvPr>
          <p:cNvGrpSpPr/>
          <p:nvPr/>
        </p:nvGrpSpPr>
        <p:grpSpPr>
          <a:xfrm>
            <a:off x="262915" y="5553619"/>
            <a:ext cx="6333439" cy="364696"/>
            <a:chOff x="262915" y="5580790"/>
            <a:chExt cx="6333439" cy="364696"/>
          </a:xfrm>
        </p:grpSpPr>
        <p:sp>
          <p:nvSpPr>
            <p:cNvPr id="42" name="四角形: 角を丸くする 41">
              <a:extLst>
                <a:ext uri="{FF2B5EF4-FFF2-40B4-BE49-F238E27FC236}">
                  <a16:creationId xmlns:a16="http://schemas.microsoft.com/office/drawing/2014/main" id="{2BB7D556-BA59-66F9-E3EA-EC7E2207FCCC}"/>
                </a:ext>
              </a:extLst>
            </p:cNvPr>
            <p:cNvSpPr/>
            <p:nvPr/>
          </p:nvSpPr>
          <p:spPr>
            <a:xfrm>
              <a:off x="262915" y="5580790"/>
              <a:ext cx="655175" cy="36469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申請方法</a:t>
              </a:r>
              <a:endParaRPr kumimoji="1" lang="ja-JP" altLang="en-US" sz="100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D8C96EEF-4442-973A-3EDE-410BE990BF2E}"/>
                </a:ext>
              </a:extLst>
            </p:cNvPr>
            <p:cNvSpPr/>
            <p:nvPr/>
          </p:nvSpPr>
          <p:spPr>
            <a:xfrm>
              <a:off x="985715" y="5580790"/>
              <a:ext cx="5610639" cy="36469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600"/>
                </a:spcAft>
                <a:defRPr/>
              </a:pPr>
              <a:r>
                <a:rPr lang="ja-JP" altLang="en-US"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改修完了後に医療機関等向け総合ポータルサイトで申請して下さい</a:t>
              </a:r>
              <a:endPar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pSp>
      <p:cxnSp>
        <p:nvCxnSpPr>
          <p:cNvPr id="1118" name="直線コネクタ 1117">
            <a:extLst>
              <a:ext uri="{FF2B5EF4-FFF2-40B4-BE49-F238E27FC236}">
                <a16:creationId xmlns:a16="http://schemas.microsoft.com/office/drawing/2014/main" id="{8D608D9A-E414-955D-1644-F23BC1D2C9DE}"/>
              </a:ext>
            </a:extLst>
          </p:cNvPr>
          <p:cNvCxnSpPr>
            <a:cxnSpLocks/>
          </p:cNvCxnSpPr>
          <p:nvPr/>
        </p:nvCxnSpPr>
        <p:spPr>
          <a:xfrm>
            <a:off x="985715" y="5514110"/>
            <a:ext cx="5610639"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17" name="直線コネクタ 1116">
            <a:extLst>
              <a:ext uri="{FF2B5EF4-FFF2-40B4-BE49-F238E27FC236}">
                <a16:creationId xmlns:a16="http://schemas.microsoft.com/office/drawing/2014/main" id="{58547A90-F88E-9DD4-0FE3-E246C9D0BCE5}"/>
              </a:ext>
            </a:extLst>
          </p:cNvPr>
          <p:cNvCxnSpPr>
            <a:cxnSpLocks/>
          </p:cNvCxnSpPr>
          <p:nvPr/>
        </p:nvCxnSpPr>
        <p:spPr>
          <a:xfrm>
            <a:off x="985715" y="5957824"/>
            <a:ext cx="5610639"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027" name="グループ化 1026">
            <a:extLst>
              <a:ext uri="{FF2B5EF4-FFF2-40B4-BE49-F238E27FC236}">
                <a16:creationId xmlns:a16="http://schemas.microsoft.com/office/drawing/2014/main" id="{371978B3-D94B-1A34-3717-6986BCACE6A2}"/>
              </a:ext>
            </a:extLst>
          </p:cNvPr>
          <p:cNvGrpSpPr/>
          <p:nvPr/>
        </p:nvGrpSpPr>
        <p:grpSpPr>
          <a:xfrm>
            <a:off x="262915" y="5997334"/>
            <a:ext cx="6333439" cy="1121284"/>
            <a:chOff x="262915" y="5997334"/>
            <a:chExt cx="6333439" cy="1121284"/>
          </a:xfrm>
        </p:grpSpPr>
        <p:sp>
          <p:nvSpPr>
            <p:cNvPr id="45" name="四角形: 角を丸くする 44">
              <a:extLst>
                <a:ext uri="{FF2B5EF4-FFF2-40B4-BE49-F238E27FC236}">
                  <a16:creationId xmlns:a16="http://schemas.microsoft.com/office/drawing/2014/main" id="{52CD555C-0B3C-51FD-1E35-41A9FD669FB3}"/>
                </a:ext>
              </a:extLst>
            </p:cNvPr>
            <p:cNvSpPr/>
            <p:nvPr/>
          </p:nvSpPr>
          <p:spPr>
            <a:xfrm>
              <a:off x="262915" y="5997334"/>
              <a:ext cx="683414" cy="1121284"/>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Meiryo UI" panose="020B0604030504040204" pitchFamily="50" charset="-128"/>
                  <a:ea typeface="Meiryo UI" panose="020B0604030504040204" pitchFamily="50" charset="-128"/>
                </a:rPr>
                <a:t>必要書類</a:t>
              </a:r>
              <a:endParaRPr kumimoji="1" lang="ja-JP" altLang="en-US" sz="100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p:txBody>
        </p:sp>
        <p:grpSp>
          <p:nvGrpSpPr>
            <p:cNvPr id="1025" name="グループ化 1024">
              <a:extLst>
                <a:ext uri="{FF2B5EF4-FFF2-40B4-BE49-F238E27FC236}">
                  <a16:creationId xmlns:a16="http://schemas.microsoft.com/office/drawing/2014/main" id="{FB676A6B-5092-D30A-C174-55B33A41D4EC}"/>
                </a:ext>
              </a:extLst>
            </p:cNvPr>
            <p:cNvGrpSpPr/>
            <p:nvPr/>
          </p:nvGrpSpPr>
          <p:grpSpPr>
            <a:xfrm>
              <a:off x="985715" y="5997334"/>
              <a:ext cx="5610639" cy="1121284"/>
              <a:chOff x="985715" y="5997333"/>
              <a:chExt cx="5610639" cy="1121285"/>
            </a:xfrm>
          </p:grpSpPr>
          <p:sp>
            <p:nvSpPr>
              <p:cNvPr id="55" name="正方形/長方形 54">
                <a:extLst>
                  <a:ext uri="{FF2B5EF4-FFF2-40B4-BE49-F238E27FC236}">
                    <a16:creationId xmlns:a16="http://schemas.microsoft.com/office/drawing/2014/main" id="{920D6AFE-DBA5-4ED8-8D71-BC376EB3F95A}"/>
                  </a:ext>
                </a:extLst>
              </p:cNvPr>
              <p:cNvSpPr/>
              <p:nvPr/>
            </p:nvSpPr>
            <p:spPr>
              <a:xfrm>
                <a:off x="986570" y="5997334"/>
                <a:ext cx="5176994" cy="23115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600"/>
                  </a:spcAft>
                  <a:defRPr/>
                </a:pPr>
                <a:r>
                  <a:rPr lang="ja-JP" altLang="en-US" sz="1100">
                    <a:solidFill>
                      <a:schemeClr val="tx1"/>
                    </a:solidFill>
                    <a:latin typeface="Meiryo UI" panose="020B0604030504040204" pitchFamily="50" charset="-128"/>
                    <a:ea typeface="Meiryo UI" panose="020B0604030504040204" pitchFamily="50" charset="-128"/>
                    <a:cs typeface="Times New Roman" panose="02020603050405020304" pitchFamily="18" charset="0"/>
                  </a:rPr>
                  <a:t>申請に必要な書類は以下３点です</a:t>
                </a:r>
              </a:p>
            </p:txBody>
          </p:sp>
          <p:sp>
            <p:nvSpPr>
              <p:cNvPr id="54" name="正方形/長方形 53">
                <a:extLst>
                  <a:ext uri="{FF2B5EF4-FFF2-40B4-BE49-F238E27FC236}">
                    <a16:creationId xmlns:a16="http://schemas.microsoft.com/office/drawing/2014/main" id="{B5520CB9-7A66-CB26-B998-D237407975AB}"/>
                  </a:ext>
                </a:extLst>
              </p:cNvPr>
              <p:cNvSpPr/>
              <p:nvPr/>
            </p:nvSpPr>
            <p:spPr>
              <a:xfrm>
                <a:off x="2171463" y="6910598"/>
                <a:ext cx="4424891" cy="2080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spcAft>
                    <a:spcPts val="600"/>
                  </a:spcAft>
                  <a:defRPr/>
                </a:pPr>
                <a:r>
                  <a:rPr lang="en-US" altLang="ja-JP" sz="90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900">
                    <a:solidFill>
                      <a:schemeClr val="tx1"/>
                    </a:solidFill>
                    <a:latin typeface="Meiryo UI" panose="020B0604030504040204" pitchFamily="50" charset="-128"/>
                    <a:ea typeface="Meiryo UI" panose="020B0604030504040204" pitchFamily="50" charset="-128"/>
                    <a:cs typeface="Times New Roman" panose="02020603050405020304" pitchFamily="18" charset="0"/>
                  </a:rPr>
                  <a:t>詳細は、医療機関等向け総合ポータルサイトよりご確認ください</a:t>
                </a:r>
              </a:p>
            </p:txBody>
          </p:sp>
          <p:sp>
            <p:nvSpPr>
              <p:cNvPr id="3" name="正方形/長方形 2">
                <a:extLst>
                  <a:ext uri="{FF2B5EF4-FFF2-40B4-BE49-F238E27FC236}">
                    <a16:creationId xmlns:a16="http://schemas.microsoft.com/office/drawing/2014/main" id="{31DB125F-2C35-F1C2-3511-F98B48D9BE80}"/>
                  </a:ext>
                </a:extLst>
              </p:cNvPr>
              <p:cNvSpPr/>
              <p:nvPr/>
            </p:nvSpPr>
            <p:spPr>
              <a:xfrm>
                <a:off x="985715" y="5997333"/>
                <a:ext cx="5610639" cy="11212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600"/>
                  </a:spcAft>
                  <a:defRPr/>
                </a:pPr>
                <a:r>
                  <a:rPr lang="ja-JP" altLang="en-US"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①　領収書</a:t>
                </a:r>
                <a:endPar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spcAft>
                    <a:spcPts val="600"/>
                  </a:spcAft>
                  <a:defRPr/>
                </a:pPr>
                <a:r>
                  <a:rPr lang="ja-JP" altLang="en-US"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②　領収書内訳書</a:t>
                </a:r>
                <a:endPar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spcAft>
                    <a:spcPts val="600"/>
                  </a:spcAft>
                  <a:defRPr/>
                </a:pPr>
                <a:r>
                  <a:rPr lang="ja-JP" altLang="en-US"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rPr>
                  <a:t>③　システム改修に係るチェックシート（ベンダーに記入してもらってください）</a:t>
                </a:r>
                <a:endParaRPr lang="en-US" altLang="ja-JP" sz="1100" b="1" u="sng">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pSp>
      </p:grpSp>
      <p:pic>
        <p:nvPicPr>
          <p:cNvPr id="37" name="図 36" descr="設計図 が含まれている画像&#10;&#10;自動的に生成された説明">
            <a:extLst>
              <a:ext uri="{FF2B5EF4-FFF2-40B4-BE49-F238E27FC236}">
                <a16:creationId xmlns:a16="http://schemas.microsoft.com/office/drawing/2014/main" id="{1583B37E-D5DE-4435-0C5E-CED7B23DCB30}"/>
              </a:ext>
            </a:extLst>
          </p:cNvPr>
          <p:cNvPicPr>
            <a:picLocks noChangeAspect="1"/>
          </p:cNvPicPr>
          <p:nvPr/>
        </p:nvPicPr>
        <p:blipFill rotWithShape="1">
          <a:blip r:embed="rId5">
            <a:extLst>
              <a:ext uri="{28A0092B-C50C-407E-A947-70E740481C1C}">
                <a14:useLocalDpi xmlns:a14="http://schemas.microsoft.com/office/drawing/2010/main" val="0"/>
              </a:ext>
            </a:extLst>
          </a:blip>
          <a:srcRect l="60485" t="44095" r="27392" b="43516"/>
          <a:stretch/>
        </p:blipFill>
        <p:spPr>
          <a:xfrm>
            <a:off x="731423" y="-83361"/>
            <a:ext cx="521018" cy="843551"/>
          </a:xfrm>
          <a:prstGeom prst="rect">
            <a:avLst/>
          </a:prstGeom>
        </p:spPr>
      </p:pic>
      <p:pic>
        <p:nvPicPr>
          <p:cNvPr id="35" name="図 34">
            <a:extLst>
              <a:ext uri="{FF2B5EF4-FFF2-40B4-BE49-F238E27FC236}">
                <a16:creationId xmlns:a16="http://schemas.microsoft.com/office/drawing/2014/main" id="{9F6D95C9-2FB7-B334-BF67-9064D38719EE}"/>
              </a:ext>
            </a:extLst>
          </p:cNvPr>
          <p:cNvPicPr>
            <a:picLocks noChangeAspect="1"/>
          </p:cNvPicPr>
          <p:nvPr/>
        </p:nvPicPr>
        <p:blipFill>
          <a:blip r:embed="rId6"/>
          <a:stretch>
            <a:fillRect/>
          </a:stretch>
        </p:blipFill>
        <p:spPr>
          <a:xfrm rot="21145632">
            <a:off x="593733" y="252912"/>
            <a:ext cx="399694" cy="299771"/>
          </a:xfrm>
          <a:prstGeom prst="rect">
            <a:avLst/>
          </a:prstGeom>
        </p:spPr>
      </p:pic>
      <p:sp>
        <p:nvSpPr>
          <p:cNvPr id="40" name="二等辺三角形 39">
            <a:extLst>
              <a:ext uri="{FF2B5EF4-FFF2-40B4-BE49-F238E27FC236}">
                <a16:creationId xmlns:a16="http://schemas.microsoft.com/office/drawing/2014/main" id="{90852575-8D8D-D273-619A-7C6948CC140C}"/>
              </a:ext>
            </a:extLst>
          </p:cNvPr>
          <p:cNvSpPr/>
          <p:nvPr/>
        </p:nvSpPr>
        <p:spPr>
          <a:xfrm rot="10800000">
            <a:off x="3097369" y="7156359"/>
            <a:ext cx="663262" cy="143265"/>
          </a:xfrm>
          <a:prstGeom prst="triangle">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46" name="四角形: 角を丸くする 45">
            <a:extLst>
              <a:ext uri="{FF2B5EF4-FFF2-40B4-BE49-F238E27FC236}">
                <a16:creationId xmlns:a16="http://schemas.microsoft.com/office/drawing/2014/main" id="{82C5BD7A-BA24-8D71-42EA-4E7939769F2F}"/>
              </a:ext>
            </a:extLst>
          </p:cNvPr>
          <p:cNvSpPr/>
          <p:nvPr/>
        </p:nvSpPr>
        <p:spPr>
          <a:xfrm>
            <a:off x="1607127" y="7333029"/>
            <a:ext cx="3643746" cy="192323"/>
          </a:xfrm>
          <a:prstGeom prst="round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0" name="正方形/長方形 1139">
            <a:extLst>
              <a:ext uri="{FF2B5EF4-FFF2-40B4-BE49-F238E27FC236}">
                <a16:creationId xmlns:a16="http://schemas.microsoft.com/office/drawing/2014/main" id="{CEF48701-1EB1-6A92-72DF-019A6E1BF667}"/>
              </a:ext>
            </a:extLst>
          </p:cNvPr>
          <p:cNvSpPr/>
          <p:nvPr/>
        </p:nvSpPr>
        <p:spPr>
          <a:xfrm>
            <a:off x="468493" y="7336530"/>
            <a:ext cx="5921015" cy="17440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ja-JP" altLang="en-US" sz="1000" b="1">
                <a:solidFill>
                  <a:schemeClr val="bg1"/>
                </a:solidFill>
                <a:latin typeface="Meiryo UI" panose="020B0604030504040204" pitchFamily="50" charset="-128"/>
                <a:ea typeface="Meiryo UI" panose="020B0604030504040204" pitchFamily="50" charset="-128"/>
                <a:cs typeface="Times New Roman" panose="02020603050405020304" pitchFamily="18" charset="0"/>
              </a:rPr>
              <a:t>補助金の申請手続きは以下から行なえます</a:t>
            </a:r>
            <a:endParaRPr lang="en-US" altLang="ja-JP" sz="1000" b="1">
              <a:solidFill>
                <a:schemeClr val="bg1"/>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48" name="図 47">
            <a:extLst>
              <a:ext uri="{FF2B5EF4-FFF2-40B4-BE49-F238E27FC236}">
                <a16:creationId xmlns:a16="http://schemas.microsoft.com/office/drawing/2014/main" id="{18509C31-4119-B97C-2297-C9A6D9DCADA8}"/>
              </a:ext>
            </a:extLst>
          </p:cNvPr>
          <p:cNvPicPr>
            <a:picLocks noChangeAspect="1"/>
          </p:cNvPicPr>
          <p:nvPr/>
        </p:nvPicPr>
        <p:blipFill>
          <a:blip r:embed="rId7"/>
          <a:stretch>
            <a:fillRect/>
          </a:stretch>
        </p:blipFill>
        <p:spPr>
          <a:xfrm rot="21069445">
            <a:off x="1866436" y="7239179"/>
            <a:ext cx="245674" cy="299900"/>
          </a:xfrm>
          <a:prstGeom prst="rect">
            <a:avLst/>
          </a:prstGeom>
        </p:spPr>
      </p:pic>
      <p:pic>
        <p:nvPicPr>
          <p:cNvPr id="49" name="図 48">
            <a:extLst>
              <a:ext uri="{FF2B5EF4-FFF2-40B4-BE49-F238E27FC236}">
                <a16:creationId xmlns:a16="http://schemas.microsoft.com/office/drawing/2014/main" id="{B236B8D7-2937-40DF-613B-9FBEB074DFAD}"/>
              </a:ext>
            </a:extLst>
          </p:cNvPr>
          <p:cNvPicPr>
            <a:picLocks noChangeAspect="1"/>
          </p:cNvPicPr>
          <p:nvPr/>
        </p:nvPicPr>
        <p:blipFill>
          <a:blip r:embed="rId6"/>
          <a:stretch>
            <a:fillRect/>
          </a:stretch>
        </p:blipFill>
        <p:spPr>
          <a:xfrm rot="560178">
            <a:off x="4775658" y="7278387"/>
            <a:ext cx="332785" cy="249589"/>
          </a:xfrm>
          <a:prstGeom prst="rect">
            <a:avLst/>
          </a:prstGeom>
        </p:spPr>
      </p:pic>
      <p:sp>
        <p:nvSpPr>
          <p:cNvPr id="1141" name="正方形/長方形 1140">
            <a:extLst>
              <a:ext uri="{FF2B5EF4-FFF2-40B4-BE49-F238E27FC236}">
                <a16:creationId xmlns:a16="http://schemas.microsoft.com/office/drawing/2014/main" id="{B9934038-D2A5-5F5F-8132-DEDD73194C9C}"/>
              </a:ext>
            </a:extLst>
          </p:cNvPr>
          <p:cNvSpPr/>
          <p:nvPr/>
        </p:nvSpPr>
        <p:spPr>
          <a:xfrm>
            <a:off x="1310483" y="7566099"/>
            <a:ext cx="3729521" cy="45934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wrap="none" lIns="91440" tIns="45720" rIns="91440" bIns="45720" rtlCol="0" anchor="ctr"/>
          <a:lstStyle/>
          <a:p>
            <a:r>
              <a:rPr lang="ja-JP" altLang="en-US" sz="1000" b="1">
                <a:solidFill>
                  <a:schemeClr val="tx1"/>
                </a:solidFill>
                <a:latin typeface="メイリオ" panose="020B0604030504040204" pitchFamily="50" charset="-128"/>
                <a:ea typeface="メイリオ" panose="020B0604030504040204" pitchFamily="50" charset="-128"/>
              </a:rPr>
              <a:t>補助金案内ページ</a:t>
            </a:r>
            <a:endParaRPr lang="en-US" altLang="ja-JP" sz="1000" b="1">
              <a:solidFill>
                <a:schemeClr val="tx1"/>
              </a:solidFill>
              <a:latin typeface="メイリオ" panose="020B0604030504040204" pitchFamily="50" charset="-128"/>
              <a:ea typeface="メイリオ" panose="020B0604030504040204" pitchFamily="50" charset="-128"/>
            </a:endParaRPr>
          </a:p>
          <a:p>
            <a:r>
              <a:rPr lang="en-US" altLang="ja-JP" sz="700">
                <a:solidFill>
                  <a:schemeClr val="tx1"/>
                </a:solidFill>
                <a:ea typeface="+mn-lt"/>
                <a:cs typeface="+mn-lt"/>
                <a:hlinkClick r:id="rId8"/>
              </a:rPr>
              <a:t>https://iryohokenjyoho.service-now.com/csm?id=kb_article_view&amp;sysparm_article=KB0011504</a:t>
            </a:r>
            <a:endParaRPr lang="en-US" altLang="ja-JP" sz="700">
              <a:solidFill>
                <a:schemeClr val="tx1"/>
              </a:solidFill>
              <a:ea typeface="+mn-lt"/>
              <a:cs typeface="+mn-lt"/>
            </a:endParaRPr>
          </a:p>
        </p:txBody>
      </p:sp>
      <p:pic>
        <p:nvPicPr>
          <p:cNvPr id="1038" name="図 1037" descr="設計図 が含まれている画像&#10;&#10;自動的に生成された説明">
            <a:extLst>
              <a:ext uri="{FF2B5EF4-FFF2-40B4-BE49-F238E27FC236}">
                <a16:creationId xmlns:a16="http://schemas.microsoft.com/office/drawing/2014/main" id="{793AC94C-4978-E633-24F0-226ACDFD21C2}"/>
              </a:ext>
            </a:extLst>
          </p:cNvPr>
          <p:cNvPicPr>
            <a:picLocks noChangeAspect="1"/>
          </p:cNvPicPr>
          <p:nvPr/>
        </p:nvPicPr>
        <p:blipFill rotWithShape="1">
          <a:blip r:embed="rId5">
            <a:extLst>
              <a:ext uri="{28A0092B-C50C-407E-A947-70E740481C1C}">
                <a14:useLocalDpi xmlns:a14="http://schemas.microsoft.com/office/drawing/2010/main" val="0"/>
              </a:ext>
            </a:extLst>
          </a:blip>
          <a:srcRect l="58109" t="669" r="30045" b="89893"/>
          <a:stretch/>
        </p:blipFill>
        <p:spPr>
          <a:xfrm>
            <a:off x="5922640" y="6111158"/>
            <a:ext cx="646602" cy="816346"/>
          </a:xfrm>
          <a:prstGeom prst="rect">
            <a:avLst/>
          </a:prstGeom>
        </p:spPr>
      </p:pic>
      <p:sp>
        <p:nvSpPr>
          <p:cNvPr id="5" name="正方形/長方形 4">
            <a:extLst>
              <a:ext uri="{FF2B5EF4-FFF2-40B4-BE49-F238E27FC236}">
                <a16:creationId xmlns:a16="http://schemas.microsoft.com/office/drawing/2014/main" id="{E63FDBE9-DE25-4890-2680-C9E22CA7E2AC}"/>
              </a:ext>
            </a:extLst>
          </p:cNvPr>
          <p:cNvSpPr/>
          <p:nvPr/>
        </p:nvSpPr>
        <p:spPr>
          <a:xfrm>
            <a:off x="2280441" y="412725"/>
            <a:ext cx="1199386" cy="1486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ja-JP" altLang="en-US" sz="700">
                <a:solidFill>
                  <a:schemeClr val="bg1"/>
                </a:solidFill>
                <a:ea typeface="游ゴシック"/>
              </a:rPr>
              <a:t>(マイナンバーカード)</a:t>
            </a:r>
            <a:endParaRPr lang="ja-JP" altLang="en-US" sz="700">
              <a:solidFill>
                <a:schemeClr val="bg1"/>
              </a:solidFill>
              <a:ea typeface="游ゴシック"/>
              <a:cs typeface="Calibri"/>
            </a:endParaRPr>
          </a:p>
        </p:txBody>
      </p:sp>
      <p:pic>
        <p:nvPicPr>
          <p:cNvPr id="2" name="図 1">
            <a:extLst>
              <a:ext uri="{FF2B5EF4-FFF2-40B4-BE49-F238E27FC236}">
                <a16:creationId xmlns:a16="http://schemas.microsoft.com/office/drawing/2014/main" id="{CC310EC6-3898-993F-923E-0A088113173C}"/>
              </a:ext>
            </a:extLst>
          </p:cNvPr>
          <p:cNvPicPr>
            <a:picLocks noChangeAspect="1"/>
          </p:cNvPicPr>
          <p:nvPr/>
        </p:nvPicPr>
        <p:blipFill>
          <a:blip r:embed="rId9"/>
          <a:stretch>
            <a:fillRect/>
          </a:stretch>
        </p:blipFill>
        <p:spPr>
          <a:xfrm>
            <a:off x="5107196" y="7548032"/>
            <a:ext cx="466643" cy="466643"/>
          </a:xfrm>
          <a:prstGeom prst="rect">
            <a:avLst/>
          </a:prstGeom>
        </p:spPr>
      </p:pic>
    </p:spTree>
    <p:extLst>
      <p:ext uri="{BB962C8B-B14F-4D97-AF65-F5344CB8AC3E}">
        <p14:creationId xmlns:p14="http://schemas.microsoft.com/office/powerpoint/2010/main" val="21324711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d9888db-c08f-4880-8c8f-9300fabbe8b3" xsi:nil="true"/>
    <lcf76f155ced4ddcb4097134ff3c332f xmlns="f68e6184-c32c-4a2e-aa10-7a33cc9e417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CC55F0F5D37DB49962433B945B3F923" ma:contentTypeVersion="16" ma:contentTypeDescription="新しいドキュメントを作成します。" ma:contentTypeScope="" ma:versionID="3d00db4874489d3095f158a829cd57ff">
  <xsd:schema xmlns:xsd="http://www.w3.org/2001/XMLSchema" xmlns:xs="http://www.w3.org/2001/XMLSchema" xmlns:p="http://schemas.microsoft.com/office/2006/metadata/properties" xmlns:ns2="f68e6184-c32c-4a2e-aa10-7a33cc9e4178" xmlns:ns3="ed9888db-c08f-4880-8c8f-9300fabbe8b3" targetNamespace="http://schemas.microsoft.com/office/2006/metadata/properties" ma:root="true" ma:fieldsID="985c5644ea1554fc627dcfae7461dc98" ns2:_="" ns3:_="">
    <xsd:import namespace="f68e6184-c32c-4a2e-aa10-7a33cc9e4178"/>
    <xsd:import namespace="ed9888db-c08f-4880-8c8f-9300fabbe8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SearchProperties" minOccurs="0"/>
                <xsd:element ref="ns2:MediaServiceObjectDetectorVersions" minOccurs="0"/>
                <xsd:element ref="ns2:MediaServiceGenerationTime" minOccurs="0"/>
                <xsd:element ref="ns2:MediaServiceEventHashCode" minOccurs="0"/>
                <xsd:element ref="ns3:TaxCatchAll" minOccurs="0"/>
                <xsd:element ref="ns2:MediaServiceOCR"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8e6184-c32c-4a2e-aa10-7a33cc9e41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d9888db-c08f-4880-8c8f-9300fabbe8b3"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8" nillable="true" ma:displayName="Taxonomy Catch All Column" ma:hidden="true" ma:list="{9110456e-385a-47d2-b8f6-5874ad5864fc}" ma:internalName="TaxCatchAll" ma:showField="CatchAllData" ma:web="ed9888db-c08f-4880-8c8f-9300fabbe8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2D8BE8-C364-4C0C-8280-411F798E6F39}">
  <ds:schemaRefs>
    <ds:schemaRef ds:uri="http://schemas.microsoft.com/sharepoint/v3/contenttype/forms"/>
  </ds:schemaRefs>
</ds:datastoreItem>
</file>

<file path=customXml/itemProps2.xml><?xml version="1.0" encoding="utf-8"?>
<ds:datastoreItem xmlns:ds="http://schemas.openxmlformats.org/officeDocument/2006/customXml" ds:itemID="{D5DB81A5-8557-4016-BEC5-32E503E3B892}">
  <ds:schemaRefs>
    <ds:schemaRef ds:uri="f68e6184-c32c-4a2e-aa10-7a33cc9e4178"/>
    <ds:schemaRef ds:uri="http://purl.org/dc/elements/1.1/"/>
    <ds:schemaRef ds:uri="http://schemas.microsoft.com/office/2006/documentManagement/types"/>
    <ds:schemaRef ds:uri="http://purl.org/dc/terms/"/>
    <ds:schemaRef ds:uri="http://www.w3.org/XML/1998/namespace"/>
    <ds:schemaRef ds:uri="http://schemas.microsoft.com/office/2006/metadata/properties"/>
    <ds:schemaRef ds:uri="http://purl.org/dc/dcmitype/"/>
    <ds:schemaRef ds:uri="http://schemas.microsoft.com/office/infopath/2007/PartnerControls"/>
    <ds:schemaRef ds:uri="http://schemas.openxmlformats.org/package/2006/metadata/core-properties"/>
    <ds:schemaRef ds:uri="ed9888db-c08f-4880-8c8f-9300fabbe8b3"/>
  </ds:schemaRefs>
</ds:datastoreItem>
</file>

<file path=customXml/itemProps3.xml><?xml version="1.0" encoding="utf-8"?>
<ds:datastoreItem xmlns:ds="http://schemas.openxmlformats.org/officeDocument/2006/customXml" ds:itemID="{11496DFA-0D37-4CC6-8193-AA930C726798}">
  <ds:schemaRefs>
    <ds:schemaRef ds:uri="ed9888db-c08f-4880-8c8f-9300fabbe8b3"/>
    <ds:schemaRef ds:uri="f68e6184-c32c-4a2e-aa10-7a33cc9e417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e0793d39-0939-496d-b129-198edd916feb}" enabled="0" method="" siteId="{e0793d39-0939-496d-b129-198edd916feb}" removed="1"/>
</clbl:labelList>
</file>

<file path=docProps/app.xml><?xml version="1.0" encoding="utf-8"?>
<Properties xmlns="http://schemas.openxmlformats.org/officeDocument/2006/extended-properties" xmlns:vt="http://schemas.openxmlformats.org/officeDocument/2006/docPropsVTypes">
  <Template>Office Theme 2013 - 2022</Template>
  <TotalTime>36</TotalTime>
  <Words>1263</Words>
  <Application>Microsoft Office PowerPoint</Application>
  <PresentationFormat>A4 210 x 297 mm</PresentationFormat>
  <Paragraphs>103</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Meiryo UI</vt:lpstr>
      <vt:lpstr>メイリオ</vt:lpstr>
      <vt:lpstr>游ゴシック</vt:lpstr>
      <vt:lpstr>游ゴシック Light</vt:lpstr>
      <vt:lpstr>Arial</vt:lpstr>
      <vt:lpstr>Calibri</vt:lpstr>
      <vt:lpstr>Calibri Light</vt:lpstr>
      <vt:lpstr>Segoe UI</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Ohkubo, Ayana B.</dc:creator>
  <cp:lastModifiedBy>久田　江梨子</cp:lastModifiedBy>
  <cp:revision>3</cp:revision>
  <cp:lastPrinted>2024-08-26T06:31:01Z</cp:lastPrinted>
  <dcterms:created xsi:type="dcterms:W3CDTF">2023-11-14T02:33:00Z</dcterms:created>
  <dcterms:modified xsi:type="dcterms:W3CDTF">2024-09-26T01:22:17Z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0x010100ACC55F0F5D37DB49962433B945B3F923</vt:lpwstr>
  </property>
  <property fmtid="{D5CDD505-2E9C-101B-9397-08002B2CF9AE}" pid="3" name="MediaServiceImageTags">
    <vt:lpwstr/>
  </property>
</Properties>
</file>